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83" r:id="rId5"/>
    <p:sldId id="267" r:id="rId6"/>
    <p:sldId id="801" r:id="rId7"/>
    <p:sldId id="802" r:id="rId8"/>
    <p:sldId id="272" r:id="rId9"/>
    <p:sldId id="271" r:id="rId10"/>
    <p:sldId id="798" r:id="rId11"/>
    <p:sldId id="805" r:id="rId12"/>
    <p:sldId id="804" r:id="rId13"/>
    <p:sldId id="275" r:id="rId14"/>
    <p:sldId id="803" r:id="rId15"/>
    <p:sldId id="799" r:id="rId16"/>
    <p:sldId id="806" r:id="rId17"/>
    <p:sldId id="800" r:id="rId18"/>
    <p:sldId id="606" r:id="rId19"/>
    <p:sldId id="602" r:id="rId20"/>
    <p:sldId id="2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an Findlow" initials="AF" lastIdx="1" clrIdx="0">
    <p:extLst>
      <p:ext uri="{19B8F6BF-5375-455C-9EA6-DF929625EA0E}">
        <p15:presenceInfo xmlns:p15="http://schemas.microsoft.com/office/powerpoint/2012/main" userId="S::allan.findlow@dmsinteractive.co.uk::c101b72c-904b-4d82-bd53-b543bc3c68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C77"/>
    <a:srgbClr val="8CC63F"/>
    <a:srgbClr val="046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610" autoAdjust="0"/>
    <p:restoredTop sz="94660"/>
  </p:normalViewPr>
  <p:slideViewPr>
    <p:cSldViewPr snapToGrid="0">
      <p:cViewPr varScale="1">
        <p:scale>
          <a:sx n="62" d="100"/>
          <a:sy n="62" d="100"/>
        </p:scale>
        <p:origin x="884" y="5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AB3AE-BAF2-43A3-8B09-D7502B3682A0}" type="datetimeFigureOut">
              <a:rPr lang="en-US" smtClean="0"/>
              <a:t>6/17/2021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D99E8-FBFB-4727-8BEA-6F10B7BA27BC}" type="slidenum">
              <a:rPr lang="en-US" smtClean="0"/>
              <a:t>‹#›</a:t>
            </a:fld>
            <a:endParaRPr lang="en-US"/>
          </a:p>
        </p:txBody>
      </p:sp>
    </p:spTree>
    <p:extLst>
      <p:ext uri="{BB962C8B-B14F-4D97-AF65-F5344CB8AC3E}">
        <p14:creationId xmlns:p14="http://schemas.microsoft.com/office/powerpoint/2010/main" val="56517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D99E8-FBFB-4727-8BEA-6F10B7BA27BC}" type="slidenum">
              <a:rPr lang="en-US" smtClean="0"/>
              <a:t>1</a:t>
            </a:fld>
            <a:endParaRPr lang="en-US"/>
          </a:p>
        </p:txBody>
      </p:sp>
    </p:spTree>
    <p:extLst>
      <p:ext uri="{BB962C8B-B14F-4D97-AF65-F5344CB8AC3E}">
        <p14:creationId xmlns:p14="http://schemas.microsoft.com/office/powerpoint/2010/main" val="126613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Blue Tooth to Bluetooth</a:t>
            </a:r>
          </a:p>
        </p:txBody>
      </p:sp>
      <p:sp>
        <p:nvSpPr>
          <p:cNvPr id="4" name="Slide Number Placeholder 3"/>
          <p:cNvSpPr>
            <a:spLocks noGrp="1"/>
          </p:cNvSpPr>
          <p:nvPr>
            <p:ph type="sldNum" sz="quarter" idx="5"/>
          </p:nvPr>
        </p:nvSpPr>
        <p:spPr/>
        <p:txBody>
          <a:bodyPr/>
          <a:lstStyle/>
          <a:p>
            <a:fld id="{EB7D99E8-FBFB-4727-8BEA-6F10B7BA27BC}" type="slidenum">
              <a:rPr lang="en-US" smtClean="0"/>
              <a:t>6</a:t>
            </a:fld>
            <a:endParaRPr lang="en-US"/>
          </a:p>
        </p:txBody>
      </p:sp>
    </p:spTree>
    <p:extLst>
      <p:ext uri="{BB962C8B-B14F-4D97-AF65-F5344CB8AC3E}">
        <p14:creationId xmlns:p14="http://schemas.microsoft.com/office/powerpoint/2010/main" val="259638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7D99E8-FBFB-4727-8BEA-6F10B7BA27BC}" type="slidenum">
              <a:rPr lang="en-US" smtClean="0"/>
              <a:t>7</a:t>
            </a:fld>
            <a:endParaRPr lang="en-US"/>
          </a:p>
        </p:txBody>
      </p:sp>
    </p:spTree>
    <p:extLst>
      <p:ext uri="{BB962C8B-B14F-4D97-AF65-F5344CB8AC3E}">
        <p14:creationId xmlns:p14="http://schemas.microsoft.com/office/powerpoint/2010/main" val="150242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Bluetooth</a:t>
            </a:r>
          </a:p>
        </p:txBody>
      </p:sp>
      <p:sp>
        <p:nvSpPr>
          <p:cNvPr id="4" name="Slide Number Placeholder 3"/>
          <p:cNvSpPr>
            <a:spLocks noGrp="1"/>
          </p:cNvSpPr>
          <p:nvPr>
            <p:ph type="sldNum" sz="quarter" idx="5"/>
          </p:nvPr>
        </p:nvSpPr>
        <p:spPr/>
        <p:txBody>
          <a:bodyPr/>
          <a:lstStyle/>
          <a:p>
            <a:fld id="{EB7D99E8-FBFB-4727-8BEA-6F10B7BA27BC}" type="slidenum">
              <a:rPr lang="en-US" smtClean="0"/>
              <a:t>10</a:t>
            </a:fld>
            <a:endParaRPr lang="en-US"/>
          </a:p>
        </p:txBody>
      </p:sp>
    </p:spTree>
    <p:extLst>
      <p:ext uri="{BB962C8B-B14F-4D97-AF65-F5344CB8AC3E}">
        <p14:creationId xmlns:p14="http://schemas.microsoft.com/office/powerpoint/2010/main" val="1209925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7D99E8-FBFB-4727-8BEA-6F10B7BA27BC}" type="slidenum">
              <a:rPr lang="en-US" smtClean="0"/>
              <a:t>11</a:t>
            </a:fld>
            <a:endParaRPr lang="en-US"/>
          </a:p>
        </p:txBody>
      </p:sp>
    </p:spTree>
    <p:extLst>
      <p:ext uri="{BB962C8B-B14F-4D97-AF65-F5344CB8AC3E}">
        <p14:creationId xmlns:p14="http://schemas.microsoft.com/office/powerpoint/2010/main" val="3813855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7D99E8-FBFB-4727-8BEA-6F10B7BA27BC}" type="slidenum">
              <a:rPr lang="en-US" smtClean="0"/>
              <a:t>12</a:t>
            </a:fld>
            <a:endParaRPr lang="en-US"/>
          </a:p>
        </p:txBody>
      </p:sp>
    </p:spTree>
    <p:extLst>
      <p:ext uri="{BB962C8B-B14F-4D97-AF65-F5344CB8AC3E}">
        <p14:creationId xmlns:p14="http://schemas.microsoft.com/office/powerpoint/2010/main" val="650921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7D99E8-FBFB-4727-8BEA-6F10B7BA27BC}" type="slidenum">
              <a:rPr lang="en-US" smtClean="0"/>
              <a:t>13</a:t>
            </a:fld>
            <a:endParaRPr lang="en-US"/>
          </a:p>
        </p:txBody>
      </p:sp>
    </p:spTree>
    <p:extLst>
      <p:ext uri="{BB962C8B-B14F-4D97-AF65-F5344CB8AC3E}">
        <p14:creationId xmlns:p14="http://schemas.microsoft.com/office/powerpoint/2010/main" val="3633326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7D99E8-FBFB-4727-8BEA-6F10B7BA27BC}" type="slidenum">
              <a:rPr lang="en-US" smtClean="0"/>
              <a:t>14</a:t>
            </a:fld>
            <a:endParaRPr lang="en-US"/>
          </a:p>
        </p:txBody>
      </p:sp>
    </p:spTree>
    <p:extLst>
      <p:ext uri="{BB962C8B-B14F-4D97-AF65-F5344CB8AC3E}">
        <p14:creationId xmlns:p14="http://schemas.microsoft.com/office/powerpoint/2010/main" val="1185469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71933-3BDE-4569-B7C8-929D5FECCBC0}"/>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41FDC236-ECC7-4A1B-80A5-B4522F2EE61D}"/>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7DEB2BF1-66C3-4152-B88F-296A55A8B632}"/>
              </a:ext>
            </a:extLst>
          </p:cNvPr>
          <p:cNvSpPr txBox="1">
            <a:spLocks noGrp="1"/>
          </p:cNvSpPr>
          <p:nvPr>
            <p:ph type="dt" sz="half" idx="7"/>
          </p:nvPr>
        </p:nvSpPr>
        <p:spPr/>
        <p:txBody>
          <a:bodyPr/>
          <a:lstStyle>
            <a:lvl1pPr>
              <a:defRPr/>
            </a:lvl1pPr>
          </a:lstStyle>
          <a:p>
            <a:pPr lvl="0"/>
            <a:fld id="{798ABB7E-B751-419E-A7C6-8F7E170D9E97}" type="datetime1">
              <a:rPr lang="en-US"/>
              <a:pPr lvl="0"/>
              <a:t>6/17/2021</a:t>
            </a:fld>
            <a:endParaRPr lang="en-US"/>
          </a:p>
        </p:txBody>
      </p:sp>
      <p:sp>
        <p:nvSpPr>
          <p:cNvPr id="5" name="Footer Placeholder 4">
            <a:extLst>
              <a:ext uri="{FF2B5EF4-FFF2-40B4-BE49-F238E27FC236}">
                <a16:creationId xmlns:a16="http://schemas.microsoft.com/office/drawing/2014/main" id="{45F4D8FA-51F1-45FB-87EB-4D22BB8CB85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7714024E-3F0F-4B70-A263-A7AE19FF5E3D}"/>
              </a:ext>
            </a:extLst>
          </p:cNvPr>
          <p:cNvSpPr txBox="1">
            <a:spLocks noGrp="1"/>
          </p:cNvSpPr>
          <p:nvPr>
            <p:ph type="sldNum" sz="quarter" idx="8"/>
          </p:nvPr>
        </p:nvSpPr>
        <p:spPr/>
        <p:txBody>
          <a:bodyPr/>
          <a:lstStyle>
            <a:lvl1pPr>
              <a:defRPr/>
            </a:lvl1pPr>
          </a:lstStyle>
          <a:p>
            <a:pPr lvl="0"/>
            <a:fld id="{1AD38424-75B7-47EB-9926-B8E8B727ACC5}" type="slidenum">
              <a:t>‹#›</a:t>
            </a:fld>
            <a:endParaRPr lang="en-US"/>
          </a:p>
        </p:txBody>
      </p:sp>
    </p:spTree>
    <p:extLst>
      <p:ext uri="{BB962C8B-B14F-4D97-AF65-F5344CB8AC3E}">
        <p14:creationId xmlns:p14="http://schemas.microsoft.com/office/powerpoint/2010/main" val="106458431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0B5BB-9E2B-4B50-AB75-61A06AF4D664}"/>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DF2E79F8-22E0-4F9F-9364-9AC0370DD867}"/>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509D9-17EA-4662-A215-9C51F33FB44A}"/>
              </a:ext>
            </a:extLst>
          </p:cNvPr>
          <p:cNvSpPr txBox="1">
            <a:spLocks noGrp="1"/>
          </p:cNvSpPr>
          <p:nvPr>
            <p:ph type="dt" sz="half" idx="7"/>
          </p:nvPr>
        </p:nvSpPr>
        <p:spPr/>
        <p:txBody>
          <a:bodyPr/>
          <a:lstStyle>
            <a:lvl1pPr>
              <a:defRPr/>
            </a:lvl1pPr>
          </a:lstStyle>
          <a:p>
            <a:pPr lvl="0"/>
            <a:fld id="{4F23BA3C-D9B4-4FA2-8187-6244C1E27797}" type="datetime1">
              <a:rPr lang="en-US"/>
              <a:pPr lvl="0"/>
              <a:t>6/17/2021</a:t>
            </a:fld>
            <a:endParaRPr lang="en-US"/>
          </a:p>
        </p:txBody>
      </p:sp>
      <p:sp>
        <p:nvSpPr>
          <p:cNvPr id="5" name="Footer Placeholder 4">
            <a:extLst>
              <a:ext uri="{FF2B5EF4-FFF2-40B4-BE49-F238E27FC236}">
                <a16:creationId xmlns:a16="http://schemas.microsoft.com/office/drawing/2014/main" id="{9045579D-24E2-4891-8C28-25FDCC202048}"/>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FD9F9BE-6C3B-4B37-B974-45790B9F353B}"/>
              </a:ext>
            </a:extLst>
          </p:cNvPr>
          <p:cNvSpPr txBox="1">
            <a:spLocks noGrp="1"/>
          </p:cNvSpPr>
          <p:nvPr>
            <p:ph type="sldNum" sz="quarter" idx="8"/>
          </p:nvPr>
        </p:nvSpPr>
        <p:spPr/>
        <p:txBody>
          <a:bodyPr/>
          <a:lstStyle>
            <a:lvl1pPr>
              <a:defRPr/>
            </a:lvl1pPr>
          </a:lstStyle>
          <a:p>
            <a:pPr lvl="0"/>
            <a:fld id="{1F8BD447-BA7B-45F1-81D4-F05090E96D89}" type="slidenum">
              <a:t>‹#›</a:t>
            </a:fld>
            <a:endParaRPr lang="en-US"/>
          </a:p>
        </p:txBody>
      </p:sp>
    </p:spTree>
    <p:extLst>
      <p:ext uri="{BB962C8B-B14F-4D97-AF65-F5344CB8AC3E}">
        <p14:creationId xmlns:p14="http://schemas.microsoft.com/office/powerpoint/2010/main" val="311718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0163E3-7594-4846-8FEF-BAD3326EBD0D}"/>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6CB42B21-E0F7-45E8-AAAB-C84FC78C4E76}"/>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FC0FC-6F7D-49C1-B008-46C04F6242D6}"/>
              </a:ext>
            </a:extLst>
          </p:cNvPr>
          <p:cNvSpPr txBox="1">
            <a:spLocks noGrp="1"/>
          </p:cNvSpPr>
          <p:nvPr>
            <p:ph type="dt" sz="half" idx="7"/>
          </p:nvPr>
        </p:nvSpPr>
        <p:spPr/>
        <p:txBody>
          <a:bodyPr/>
          <a:lstStyle>
            <a:lvl1pPr>
              <a:defRPr/>
            </a:lvl1pPr>
          </a:lstStyle>
          <a:p>
            <a:pPr lvl="0"/>
            <a:fld id="{B3F85A87-C53E-48EC-88B3-E963F9A7C4E1}" type="datetime1">
              <a:rPr lang="en-US"/>
              <a:pPr lvl="0"/>
              <a:t>6/17/2021</a:t>
            </a:fld>
            <a:endParaRPr lang="en-US"/>
          </a:p>
        </p:txBody>
      </p:sp>
      <p:sp>
        <p:nvSpPr>
          <p:cNvPr id="5" name="Footer Placeholder 4">
            <a:extLst>
              <a:ext uri="{FF2B5EF4-FFF2-40B4-BE49-F238E27FC236}">
                <a16:creationId xmlns:a16="http://schemas.microsoft.com/office/drawing/2014/main" id="{366F2637-F737-4F5E-986A-4B8F7B1F12B5}"/>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E1285BC-9EA5-43D6-874F-80A35209C594}"/>
              </a:ext>
            </a:extLst>
          </p:cNvPr>
          <p:cNvSpPr txBox="1">
            <a:spLocks noGrp="1"/>
          </p:cNvSpPr>
          <p:nvPr>
            <p:ph type="sldNum" sz="quarter" idx="8"/>
          </p:nvPr>
        </p:nvSpPr>
        <p:spPr/>
        <p:txBody>
          <a:bodyPr/>
          <a:lstStyle>
            <a:lvl1pPr>
              <a:defRPr/>
            </a:lvl1pPr>
          </a:lstStyle>
          <a:p>
            <a:pPr lvl="0"/>
            <a:fld id="{71EF09B8-AD7D-48DA-88B8-2D632EB96E79}" type="slidenum">
              <a:t>‹#›</a:t>
            </a:fld>
            <a:endParaRPr lang="en-US"/>
          </a:p>
        </p:txBody>
      </p:sp>
    </p:spTree>
    <p:extLst>
      <p:ext uri="{BB962C8B-B14F-4D97-AF65-F5344CB8AC3E}">
        <p14:creationId xmlns:p14="http://schemas.microsoft.com/office/powerpoint/2010/main" val="2051829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3B0F-53E8-4292-A3E9-B5962BAC3CED}"/>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31022D79-7F73-424A-A64B-A9EE6969155F}"/>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DB367-D12E-4682-A66B-E4CE3072FB25}"/>
              </a:ext>
            </a:extLst>
          </p:cNvPr>
          <p:cNvSpPr txBox="1">
            <a:spLocks noGrp="1"/>
          </p:cNvSpPr>
          <p:nvPr>
            <p:ph type="dt" sz="half" idx="7"/>
          </p:nvPr>
        </p:nvSpPr>
        <p:spPr/>
        <p:txBody>
          <a:bodyPr/>
          <a:lstStyle>
            <a:lvl1pPr>
              <a:defRPr/>
            </a:lvl1pPr>
          </a:lstStyle>
          <a:p>
            <a:pPr lvl="0"/>
            <a:fld id="{9EA62BBE-F27D-4768-AA24-B8C933CBAE3C}" type="datetime1">
              <a:rPr lang="en-US"/>
              <a:pPr lvl="0"/>
              <a:t>6/17/2021</a:t>
            </a:fld>
            <a:endParaRPr lang="en-US"/>
          </a:p>
        </p:txBody>
      </p:sp>
      <p:sp>
        <p:nvSpPr>
          <p:cNvPr id="5" name="Footer Placeholder 4">
            <a:extLst>
              <a:ext uri="{FF2B5EF4-FFF2-40B4-BE49-F238E27FC236}">
                <a16:creationId xmlns:a16="http://schemas.microsoft.com/office/drawing/2014/main" id="{18602FE1-7CF9-464D-96AE-12B99E21BA4A}"/>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E9882A3-825F-4068-981B-ACD121C0710C}"/>
              </a:ext>
            </a:extLst>
          </p:cNvPr>
          <p:cNvSpPr txBox="1">
            <a:spLocks noGrp="1"/>
          </p:cNvSpPr>
          <p:nvPr>
            <p:ph type="sldNum" sz="quarter" idx="8"/>
          </p:nvPr>
        </p:nvSpPr>
        <p:spPr/>
        <p:txBody>
          <a:bodyPr/>
          <a:lstStyle>
            <a:lvl1pPr>
              <a:defRPr/>
            </a:lvl1pPr>
          </a:lstStyle>
          <a:p>
            <a:pPr lvl="0"/>
            <a:fld id="{2A2E1C4F-F114-40DF-ACBF-EA54BFC4882C}" type="slidenum">
              <a:t>‹#›</a:t>
            </a:fld>
            <a:endParaRPr lang="en-US"/>
          </a:p>
        </p:txBody>
      </p:sp>
    </p:spTree>
    <p:extLst>
      <p:ext uri="{BB962C8B-B14F-4D97-AF65-F5344CB8AC3E}">
        <p14:creationId xmlns:p14="http://schemas.microsoft.com/office/powerpoint/2010/main" val="6772924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2581D-1578-4179-8A53-465480FC4AFE}"/>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973A2121-C1A4-4C25-B64E-12C69DF86E6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07BC9CDC-08E4-4067-B5EF-D8D2511A8994}"/>
              </a:ext>
            </a:extLst>
          </p:cNvPr>
          <p:cNvSpPr txBox="1">
            <a:spLocks noGrp="1"/>
          </p:cNvSpPr>
          <p:nvPr>
            <p:ph type="dt" sz="half" idx="7"/>
          </p:nvPr>
        </p:nvSpPr>
        <p:spPr/>
        <p:txBody>
          <a:bodyPr/>
          <a:lstStyle>
            <a:lvl1pPr>
              <a:defRPr/>
            </a:lvl1pPr>
          </a:lstStyle>
          <a:p>
            <a:pPr lvl="0"/>
            <a:fld id="{D88ABE55-05FC-481B-8E84-944FAF5F1F84}" type="datetime1">
              <a:rPr lang="en-US"/>
              <a:pPr lvl="0"/>
              <a:t>6/17/2021</a:t>
            </a:fld>
            <a:endParaRPr lang="en-US"/>
          </a:p>
        </p:txBody>
      </p:sp>
      <p:sp>
        <p:nvSpPr>
          <p:cNvPr id="5" name="Footer Placeholder 4">
            <a:extLst>
              <a:ext uri="{FF2B5EF4-FFF2-40B4-BE49-F238E27FC236}">
                <a16:creationId xmlns:a16="http://schemas.microsoft.com/office/drawing/2014/main" id="{45B53B65-527D-4CAB-996E-67ED0908C806}"/>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8A09DFBC-9EED-4703-A002-81AEED8DD37A}"/>
              </a:ext>
            </a:extLst>
          </p:cNvPr>
          <p:cNvSpPr txBox="1">
            <a:spLocks noGrp="1"/>
          </p:cNvSpPr>
          <p:nvPr>
            <p:ph type="sldNum" sz="quarter" idx="8"/>
          </p:nvPr>
        </p:nvSpPr>
        <p:spPr/>
        <p:txBody>
          <a:bodyPr/>
          <a:lstStyle>
            <a:lvl1pPr>
              <a:defRPr/>
            </a:lvl1pPr>
          </a:lstStyle>
          <a:p>
            <a:pPr lvl="0"/>
            <a:fld id="{9C46CDA3-C008-41B7-85B3-05A048514283}" type="slidenum">
              <a:t>‹#›</a:t>
            </a:fld>
            <a:endParaRPr lang="en-US"/>
          </a:p>
        </p:txBody>
      </p:sp>
    </p:spTree>
    <p:extLst>
      <p:ext uri="{BB962C8B-B14F-4D97-AF65-F5344CB8AC3E}">
        <p14:creationId xmlns:p14="http://schemas.microsoft.com/office/powerpoint/2010/main" val="253126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5847-9CEC-45C5-B0C8-7E58CB202D08}"/>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F2D16DD1-9FC1-4525-93A2-BD7E5294E350}"/>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BD20E3-6E8E-4F59-A57C-4F472FCE3B17}"/>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6AB1CB-F036-4BE6-954A-DD35F458032C}"/>
              </a:ext>
            </a:extLst>
          </p:cNvPr>
          <p:cNvSpPr txBox="1">
            <a:spLocks noGrp="1"/>
          </p:cNvSpPr>
          <p:nvPr>
            <p:ph type="dt" sz="half" idx="7"/>
          </p:nvPr>
        </p:nvSpPr>
        <p:spPr/>
        <p:txBody>
          <a:bodyPr/>
          <a:lstStyle>
            <a:lvl1pPr>
              <a:defRPr/>
            </a:lvl1pPr>
          </a:lstStyle>
          <a:p>
            <a:pPr lvl="0"/>
            <a:fld id="{53AAC2CC-D228-4FAE-9755-4D587FFBD64F}" type="datetime1">
              <a:rPr lang="en-US"/>
              <a:pPr lvl="0"/>
              <a:t>6/17/2021</a:t>
            </a:fld>
            <a:endParaRPr lang="en-US"/>
          </a:p>
        </p:txBody>
      </p:sp>
      <p:sp>
        <p:nvSpPr>
          <p:cNvPr id="6" name="Footer Placeholder 5">
            <a:extLst>
              <a:ext uri="{FF2B5EF4-FFF2-40B4-BE49-F238E27FC236}">
                <a16:creationId xmlns:a16="http://schemas.microsoft.com/office/drawing/2014/main" id="{0F255978-1AB3-418B-B326-CA0B558A3CD8}"/>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18319C1A-4358-4068-B915-7B461F8F6F81}"/>
              </a:ext>
            </a:extLst>
          </p:cNvPr>
          <p:cNvSpPr txBox="1">
            <a:spLocks noGrp="1"/>
          </p:cNvSpPr>
          <p:nvPr>
            <p:ph type="sldNum" sz="quarter" idx="8"/>
          </p:nvPr>
        </p:nvSpPr>
        <p:spPr/>
        <p:txBody>
          <a:bodyPr/>
          <a:lstStyle>
            <a:lvl1pPr>
              <a:defRPr/>
            </a:lvl1pPr>
          </a:lstStyle>
          <a:p>
            <a:pPr lvl="0"/>
            <a:fld id="{25C4AACA-F118-4771-92ED-A9EF0EBB98E0}" type="slidenum">
              <a:t>‹#›</a:t>
            </a:fld>
            <a:endParaRPr lang="en-US"/>
          </a:p>
        </p:txBody>
      </p:sp>
    </p:spTree>
    <p:extLst>
      <p:ext uri="{BB962C8B-B14F-4D97-AF65-F5344CB8AC3E}">
        <p14:creationId xmlns:p14="http://schemas.microsoft.com/office/powerpoint/2010/main" val="126357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B952A-B232-4AB3-BEA5-B593C720E646}"/>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53BCE1F0-0F5F-4D4D-AA00-2F48B88253D3}"/>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DC939EF9-BBE2-428F-BAAE-751F53E2C06A}"/>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16AC0C-9973-4F34-A074-FE6B00A37E33}"/>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340E2207-6502-47BD-AED5-782A364DAF22}"/>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7CEBBA-E912-4D48-8049-456AC7F393FB}"/>
              </a:ext>
            </a:extLst>
          </p:cNvPr>
          <p:cNvSpPr txBox="1">
            <a:spLocks noGrp="1"/>
          </p:cNvSpPr>
          <p:nvPr>
            <p:ph type="dt" sz="half" idx="7"/>
          </p:nvPr>
        </p:nvSpPr>
        <p:spPr/>
        <p:txBody>
          <a:bodyPr/>
          <a:lstStyle>
            <a:lvl1pPr>
              <a:defRPr/>
            </a:lvl1pPr>
          </a:lstStyle>
          <a:p>
            <a:pPr lvl="0"/>
            <a:fld id="{69130C49-F11C-449A-B84B-4D657D5F508D}" type="datetime1">
              <a:rPr lang="en-US"/>
              <a:pPr lvl="0"/>
              <a:t>6/17/2021</a:t>
            </a:fld>
            <a:endParaRPr lang="en-US"/>
          </a:p>
        </p:txBody>
      </p:sp>
      <p:sp>
        <p:nvSpPr>
          <p:cNvPr id="8" name="Footer Placeholder 7">
            <a:extLst>
              <a:ext uri="{FF2B5EF4-FFF2-40B4-BE49-F238E27FC236}">
                <a16:creationId xmlns:a16="http://schemas.microsoft.com/office/drawing/2014/main" id="{76019D2E-2D3E-4EAD-A3A0-845DD3144DEF}"/>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BB842FCC-321D-47AD-ADD0-7C04A92B06EF}"/>
              </a:ext>
            </a:extLst>
          </p:cNvPr>
          <p:cNvSpPr txBox="1">
            <a:spLocks noGrp="1"/>
          </p:cNvSpPr>
          <p:nvPr>
            <p:ph type="sldNum" sz="quarter" idx="8"/>
          </p:nvPr>
        </p:nvSpPr>
        <p:spPr/>
        <p:txBody>
          <a:bodyPr/>
          <a:lstStyle>
            <a:lvl1pPr>
              <a:defRPr/>
            </a:lvl1pPr>
          </a:lstStyle>
          <a:p>
            <a:pPr lvl="0"/>
            <a:fld id="{4FEFDD0A-FC26-40D8-86AE-CA680F7A9AF1}" type="slidenum">
              <a:t>‹#›</a:t>
            </a:fld>
            <a:endParaRPr lang="en-US"/>
          </a:p>
        </p:txBody>
      </p:sp>
    </p:spTree>
    <p:extLst>
      <p:ext uri="{BB962C8B-B14F-4D97-AF65-F5344CB8AC3E}">
        <p14:creationId xmlns:p14="http://schemas.microsoft.com/office/powerpoint/2010/main" val="29646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44765-E91C-43B9-BE85-5E8C2F86794A}"/>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CBCEC4E2-8E79-4BAF-8B03-0A70FB35BD41}"/>
              </a:ext>
            </a:extLst>
          </p:cNvPr>
          <p:cNvSpPr txBox="1">
            <a:spLocks noGrp="1"/>
          </p:cNvSpPr>
          <p:nvPr>
            <p:ph type="dt" sz="half" idx="7"/>
          </p:nvPr>
        </p:nvSpPr>
        <p:spPr/>
        <p:txBody>
          <a:bodyPr/>
          <a:lstStyle>
            <a:lvl1pPr>
              <a:defRPr/>
            </a:lvl1pPr>
          </a:lstStyle>
          <a:p>
            <a:pPr lvl="0"/>
            <a:fld id="{AB7EC819-44F3-4E40-81CA-2E5852F53B87}" type="datetime1">
              <a:rPr lang="en-US"/>
              <a:pPr lvl="0"/>
              <a:t>6/17/2021</a:t>
            </a:fld>
            <a:endParaRPr lang="en-US"/>
          </a:p>
        </p:txBody>
      </p:sp>
      <p:sp>
        <p:nvSpPr>
          <p:cNvPr id="4" name="Footer Placeholder 3">
            <a:extLst>
              <a:ext uri="{FF2B5EF4-FFF2-40B4-BE49-F238E27FC236}">
                <a16:creationId xmlns:a16="http://schemas.microsoft.com/office/drawing/2014/main" id="{68755C85-A946-4369-AE01-EDBE87899E63}"/>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611D9C19-AE22-4594-BAF8-A83264F725D6}"/>
              </a:ext>
            </a:extLst>
          </p:cNvPr>
          <p:cNvSpPr txBox="1">
            <a:spLocks noGrp="1"/>
          </p:cNvSpPr>
          <p:nvPr>
            <p:ph type="sldNum" sz="quarter" idx="8"/>
          </p:nvPr>
        </p:nvSpPr>
        <p:spPr/>
        <p:txBody>
          <a:bodyPr/>
          <a:lstStyle>
            <a:lvl1pPr>
              <a:defRPr/>
            </a:lvl1pPr>
          </a:lstStyle>
          <a:p>
            <a:pPr lvl="0"/>
            <a:fld id="{6A63B556-B2EC-4455-963B-CBBBD0156C85}" type="slidenum">
              <a:t>‹#›</a:t>
            </a:fld>
            <a:endParaRPr lang="en-US"/>
          </a:p>
        </p:txBody>
      </p:sp>
    </p:spTree>
    <p:extLst>
      <p:ext uri="{BB962C8B-B14F-4D97-AF65-F5344CB8AC3E}">
        <p14:creationId xmlns:p14="http://schemas.microsoft.com/office/powerpoint/2010/main" val="610565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82A6BF-FC0F-4B0F-845F-E68D24157554}"/>
              </a:ext>
            </a:extLst>
          </p:cNvPr>
          <p:cNvSpPr txBox="1">
            <a:spLocks noGrp="1"/>
          </p:cNvSpPr>
          <p:nvPr>
            <p:ph type="dt" sz="half" idx="7"/>
          </p:nvPr>
        </p:nvSpPr>
        <p:spPr/>
        <p:txBody>
          <a:bodyPr/>
          <a:lstStyle>
            <a:lvl1pPr>
              <a:defRPr/>
            </a:lvl1pPr>
          </a:lstStyle>
          <a:p>
            <a:pPr lvl="0"/>
            <a:fld id="{DCD61454-6608-4472-8D2C-119A87521E47}" type="datetime1">
              <a:rPr lang="en-US"/>
              <a:pPr lvl="0"/>
              <a:t>6/17/2021</a:t>
            </a:fld>
            <a:endParaRPr lang="en-US"/>
          </a:p>
        </p:txBody>
      </p:sp>
      <p:sp>
        <p:nvSpPr>
          <p:cNvPr id="3" name="Footer Placeholder 2">
            <a:extLst>
              <a:ext uri="{FF2B5EF4-FFF2-40B4-BE49-F238E27FC236}">
                <a16:creationId xmlns:a16="http://schemas.microsoft.com/office/drawing/2014/main" id="{74287077-5A14-4C75-A712-835903327055}"/>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CA5771B6-4BFE-4623-917B-D4CB06F0B446}"/>
              </a:ext>
            </a:extLst>
          </p:cNvPr>
          <p:cNvSpPr txBox="1">
            <a:spLocks noGrp="1"/>
          </p:cNvSpPr>
          <p:nvPr>
            <p:ph type="sldNum" sz="quarter" idx="8"/>
          </p:nvPr>
        </p:nvSpPr>
        <p:spPr/>
        <p:txBody>
          <a:bodyPr/>
          <a:lstStyle>
            <a:lvl1pPr>
              <a:defRPr/>
            </a:lvl1pPr>
          </a:lstStyle>
          <a:p>
            <a:pPr lvl="0"/>
            <a:fld id="{DD9F75C7-C027-452F-9106-13A65B9F86E0}" type="slidenum">
              <a:t>‹#›</a:t>
            </a:fld>
            <a:endParaRPr lang="en-US"/>
          </a:p>
        </p:txBody>
      </p:sp>
    </p:spTree>
    <p:extLst>
      <p:ext uri="{BB962C8B-B14F-4D97-AF65-F5344CB8AC3E}">
        <p14:creationId xmlns:p14="http://schemas.microsoft.com/office/powerpoint/2010/main" val="894404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75CF7-7D29-4094-BE3F-A0BC6832D0CB}"/>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8AD73E42-39B2-4C30-8FAA-98296A053BB1}"/>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2FC319-ED6C-4086-859B-9931E63FDB45}"/>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B335EB91-ADF5-43D7-B6CA-EC058E41755F}"/>
              </a:ext>
            </a:extLst>
          </p:cNvPr>
          <p:cNvSpPr txBox="1">
            <a:spLocks noGrp="1"/>
          </p:cNvSpPr>
          <p:nvPr>
            <p:ph type="dt" sz="half" idx="7"/>
          </p:nvPr>
        </p:nvSpPr>
        <p:spPr/>
        <p:txBody>
          <a:bodyPr/>
          <a:lstStyle>
            <a:lvl1pPr>
              <a:defRPr/>
            </a:lvl1pPr>
          </a:lstStyle>
          <a:p>
            <a:pPr lvl="0"/>
            <a:fld id="{E1672C4A-A9DA-452A-A4AF-97F75F8B018C}" type="datetime1">
              <a:rPr lang="en-US"/>
              <a:pPr lvl="0"/>
              <a:t>6/17/2021</a:t>
            </a:fld>
            <a:endParaRPr lang="en-US"/>
          </a:p>
        </p:txBody>
      </p:sp>
      <p:sp>
        <p:nvSpPr>
          <p:cNvPr id="6" name="Footer Placeholder 5">
            <a:extLst>
              <a:ext uri="{FF2B5EF4-FFF2-40B4-BE49-F238E27FC236}">
                <a16:creationId xmlns:a16="http://schemas.microsoft.com/office/drawing/2014/main" id="{BDE548D6-6525-42F5-A1DB-A70E01F27B90}"/>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B5397B38-C12B-495C-8968-976B13571E16}"/>
              </a:ext>
            </a:extLst>
          </p:cNvPr>
          <p:cNvSpPr txBox="1">
            <a:spLocks noGrp="1"/>
          </p:cNvSpPr>
          <p:nvPr>
            <p:ph type="sldNum" sz="quarter" idx="8"/>
          </p:nvPr>
        </p:nvSpPr>
        <p:spPr/>
        <p:txBody>
          <a:bodyPr/>
          <a:lstStyle>
            <a:lvl1pPr>
              <a:defRPr/>
            </a:lvl1pPr>
          </a:lstStyle>
          <a:p>
            <a:pPr lvl="0"/>
            <a:fld id="{E2D463D5-E8DE-440B-B005-25CBD488C49B}" type="slidenum">
              <a:t>‹#›</a:t>
            </a:fld>
            <a:endParaRPr lang="en-US"/>
          </a:p>
        </p:txBody>
      </p:sp>
    </p:spTree>
    <p:extLst>
      <p:ext uri="{BB962C8B-B14F-4D97-AF65-F5344CB8AC3E}">
        <p14:creationId xmlns:p14="http://schemas.microsoft.com/office/powerpoint/2010/main" val="1532349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37AB2-7B90-46F7-900B-396A80467345}"/>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BEA1389A-5A03-4F9C-A374-3EB350570C2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en-US"/>
          </a:p>
        </p:txBody>
      </p:sp>
      <p:sp>
        <p:nvSpPr>
          <p:cNvPr id="4" name="Text Placeholder 3">
            <a:extLst>
              <a:ext uri="{FF2B5EF4-FFF2-40B4-BE49-F238E27FC236}">
                <a16:creationId xmlns:a16="http://schemas.microsoft.com/office/drawing/2014/main" id="{D3F28407-D8FC-4260-AB5A-848187A17F1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4A0DA5C2-BFE4-4E28-8A6B-857AFF2FF175}"/>
              </a:ext>
            </a:extLst>
          </p:cNvPr>
          <p:cNvSpPr txBox="1">
            <a:spLocks noGrp="1"/>
          </p:cNvSpPr>
          <p:nvPr>
            <p:ph type="dt" sz="half" idx="7"/>
          </p:nvPr>
        </p:nvSpPr>
        <p:spPr/>
        <p:txBody>
          <a:bodyPr/>
          <a:lstStyle>
            <a:lvl1pPr>
              <a:defRPr/>
            </a:lvl1pPr>
          </a:lstStyle>
          <a:p>
            <a:pPr lvl="0"/>
            <a:fld id="{F77303C7-6400-4C8A-8ABE-7A21DF991DCB}" type="datetime1">
              <a:rPr lang="en-US"/>
              <a:pPr lvl="0"/>
              <a:t>6/17/2021</a:t>
            </a:fld>
            <a:endParaRPr lang="en-US"/>
          </a:p>
        </p:txBody>
      </p:sp>
      <p:sp>
        <p:nvSpPr>
          <p:cNvPr id="6" name="Footer Placeholder 5">
            <a:extLst>
              <a:ext uri="{FF2B5EF4-FFF2-40B4-BE49-F238E27FC236}">
                <a16:creationId xmlns:a16="http://schemas.microsoft.com/office/drawing/2014/main" id="{80B8A8AD-4C52-4523-8AF7-3E583724AA5A}"/>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48066D08-D89B-482F-9CCB-263A28F7BA67}"/>
              </a:ext>
            </a:extLst>
          </p:cNvPr>
          <p:cNvSpPr txBox="1">
            <a:spLocks noGrp="1"/>
          </p:cNvSpPr>
          <p:nvPr>
            <p:ph type="sldNum" sz="quarter" idx="8"/>
          </p:nvPr>
        </p:nvSpPr>
        <p:spPr/>
        <p:txBody>
          <a:bodyPr/>
          <a:lstStyle>
            <a:lvl1pPr>
              <a:defRPr/>
            </a:lvl1pPr>
          </a:lstStyle>
          <a:p>
            <a:pPr lvl="0"/>
            <a:fld id="{E8517200-85B3-4DC8-8E06-D253DCF2CE03}" type="slidenum">
              <a:t>‹#›</a:t>
            </a:fld>
            <a:endParaRPr lang="en-US"/>
          </a:p>
        </p:txBody>
      </p:sp>
    </p:spTree>
    <p:extLst>
      <p:ext uri="{BB962C8B-B14F-4D97-AF65-F5344CB8AC3E}">
        <p14:creationId xmlns:p14="http://schemas.microsoft.com/office/powerpoint/2010/main" val="362015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BD96B4-C206-4A6A-AB59-127321D5F62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7941BC05-9DC3-4F71-9613-CA70A9DE84C2}"/>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5F6B4-E0A2-4989-B7CB-E1516332958A}"/>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32E7E305-3CD1-48F9-92AF-21AAD3AABD14}" type="datetime1">
              <a:rPr lang="en-US"/>
              <a:pPr lvl="0"/>
              <a:t>6/17/2021</a:t>
            </a:fld>
            <a:endParaRPr lang="en-US"/>
          </a:p>
        </p:txBody>
      </p:sp>
      <p:sp>
        <p:nvSpPr>
          <p:cNvPr id="5" name="Footer Placeholder 4">
            <a:extLst>
              <a:ext uri="{FF2B5EF4-FFF2-40B4-BE49-F238E27FC236}">
                <a16:creationId xmlns:a16="http://schemas.microsoft.com/office/drawing/2014/main" id="{70461697-3962-41E7-8B40-26A1FE8E4878}"/>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FABC8F26-4961-4382-BDA0-B6D84DB22CDD}"/>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41147E6A-3D85-4183-8D28-D2AEFD7561FD}"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jp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21.jpeg"/><Relationship Id="rId4" Type="http://schemas.openxmlformats.org/officeDocument/2006/relationships/image" Target="../media/image4.pn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jp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jp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C655A4-5A18-4340-A9DB-0864E4614A61}"/>
              </a:ext>
            </a:extLst>
          </p:cNvPr>
          <p:cNvSpPr txBox="1"/>
          <p:nvPr/>
        </p:nvSpPr>
        <p:spPr>
          <a:xfrm>
            <a:off x="1888477" y="1945700"/>
            <a:ext cx="6615443" cy="1323439"/>
          </a:xfrm>
          <a:prstGeom prst="rect">
            <a:avLst/>
          </a:prstGeom>
          <a:noFill/>
        </p:spPr>
        <p:txBody>
          <a:bodyPr wrap="square" rtlCol="0">
            <a:spAutoFit/>
          </a:bodyPr>
          <a:lstStyle/>
          <a:p>
            <a:pPr>
              <a:spcBef>
                <a:spcPct val="0"/>
              </a:spcBef>
              <a:buFontTx/>
              <a:buNone/>
            </a:pPr>
            <a:r>
              <a:rPr lang="en-US" altLang="en-US" sz="4000" b="1" dirty="0">
                <a:solidFill>
                  <a:schemeClr val="bg1"/>
                </a:solidFill>
                <a:latin typeface="Roboto" panose="02000000000000000000" pitchFamily="2" charset="0"/>
                <a:ea typeface="Roboto" panose="02000000000000000000" pitchFamily="2" charset="0"/>
                <a:cs typeface="Arial Unicode MS"/>
              </a:rPr>
              <a:t>Delivering real CBM results in IoT4.0 for Industry</a:t>
            </a:r>
          </a:p>
        </p:txBody>
      </p:sp>
      <p:sp>
        <p:nvSpPr>
          <p:cNvPr id="3" name="TextBox 2">
            <a:extLst>
              <a:ext uri="{FF2B5EF4-FFF2-40B4-BE49-F238E27FC236}">
                <a16:creationId xmlns:a16="http://schemas.microsoft.com/office/drawing/2014/main" id="{1B59A5DA-B6C6-4C1A-9CA2-6743641A2ECC}"/>
              </a:ext>
            </a:extLst>
          </p:cNvPr>
          <p:cNvSpPr txBox="1"/>
          <p:nvPr/>
        </p:nvSpPr>
        <p:spPr>
          <a:xfrm>
            <a:off x="1910677" y="4916654"/>
            <a:ext cx="7276833" cy="584775"/>
          </a:xfrm>
          <a:prstGeom prst="rect">
            <a:avLst/>
          </a:prstGeom>
          <a:noFill/>
        </p:spPr>
        <p:txBody>
          <a:bodyPr wrap="square" rtlCol="0">
            <a:spAutoFit/>
          </a:bodyPr>
          <a:lstStyle/>
          <a:p>
            <a:pPr>
              <a:spcBef>
                <a:spcPct val="0"/>
              </a:spcBef>
              <a:buFontTx/>
              <a:buNone/>
            </a:pPr>
            <a:r>
              <a:rPr lang="en-US" altLang="en-US" sz="1600" b="1" dirty="0">
                <a:solidFill>
                  <a:schemeClr val="bg1"/>
                </a:solidFill>
                <a:latin typeface="Roboto" panose="02000000000000000000" pitchFamily="2" charset="0"/>
                <a:ea typeface="Roboto" panose="02000000000000000000" pitchFamily="2" charset="0"/>
              </a:rPr>
              <a:t>Allan Findlow </a:t>
            </a:r>
            <a:r>
              <a:rPr lang="en-US" altLang="en-US" sz="1600" dirty="0">
                <a:solidFill>
                  <a:schemeClr val="bg1"/>
                </a:solidFill>
                <a:latin typeface="Roboto" panose="02000000000000000000" pitchFamily="2" charset="0"/>
                <a:ea typeface="Roboto" panose="02000000000000000000" pitchFamily="2" charset="0"/>
              </a:rPr>
              <a:t>– Managing Director &amp; Founder of Drive Management Services part of the Hayley 247 Engineering Services group of companies</a:t>
            </a:r>
            <a:endParaRPr lang="en-GB" altLang="en-US" sz="16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9357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52505A-5B8D-4DC7-A114-03B806869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54226"/>
            <a:ext cx="1766431" cy="960757"/>
          </a:xfrm>
          <a:prstGeom prst="rect">
            <a:avLst/>
          </a:prstGeom>
        </p:spPr>
      </p:pic>
      <p:sp>
        <p:nvSpPr>
          <p:cNvPr id="5" name="TextBox 4">
            <a:extLst>
              <a:ext uri="{FF2B5EF4-FFF2-40B4-BE49-F238E27FC236}">
                <a16:creationId xmlns:a16="http://schemas.microsoft.com/office/drawing/2014/main" id="{1B3A268F-9868-4E3F-AE2B-42FA891285B9}"/>
              </a:ext>
            </a:extLst>
          </p:cNvPr>
          <p:cNvSpPr txBox="1"/>
          <p:nvPr/>
        </p:nvSpPr>
        <p:spPr>
          <a:xfrm>
            <a:off x="310124" y="1110441"/>
            <a:ext cx="7276832" cy="5262979"/>
          </a:xfrm>
          <a:prstGeom prst="rect">
            <a:avLst/>
          </a:prstGeom>
          <a:noFill/>
        </p:spPr>
        <p:txBody>
          <a:bodyPr wrap="square" rtlCol="0">
            <a:spAutoFit/>
          </a:bodyPr>
          <a:lstStyle/>
          <a:p>
            <a:pPr>
              <a:spcBef>
                <a:spcPct val="0"/>
              </a:spcBef>
              <a:buFontTx/>
              <a:buNone/>
            </a:pPr>
            <a:r>
              <a:rPr lang="en-US" altLang="en-US" sz="1600" b="1" dirty="0">
                <a:solidFill>
                  <a:schemeClr val="tx1">
                    <a:lumMod val="65000"/>
                    <a:lumOff val="35000"/>
                  </a:schemeClr>
                </a:solidFill>
                <a:latin typeface="Roboto" panose="02000000000000000000" pitchFamily="2" charset="0"/>
                <a:ea typeface="Roboto" panose="02000000000000000000" pitchFamily="2" charset="0"/>
                <a:cs typeface="Arial Unicode MS"/>
              </a:rPr>
              <a:t>Measurement Specification as follows:-</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Sensitivity: Programmable (50mV/g, 100mV/g, 200 mV/g, 500mV/g)</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Measurement Range: +/-20g at 50mV/g</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Frequency Range (+/-3dB): 0.3 to 10000 Hz</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Resonant Frequency: 25kHz</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Amplitude Linearity: ±1% typical in passband</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Dynamic Range: &gt;70dB</a:t>
            </a:r>
          </a:p>
          <a:p>
            <a:pPr>
              <a:spcBef>
                <a:spcPct val="0"/>
              </a:spcBef>
              <a:buFontTx/>
              <a:buNone/>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Data Acquisition Specification as follows:-</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ADC: 16-bit SAR</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Sample Rate: Programmable from 256Hz to 25.6kHz</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Anti-Aliasing Filter: Compound analog/digital</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Data Block Lengths: 64 to 32768 samples</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Spectral Line Equivalent: 100 to 12800 lines</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Modes: Continuous, Wake Up, Triggered (‘g’ level) Manual wake-up via magnetic switch</a:t>
            </a:r>
          </a:p>
          <a:p>
            <a:pPr>
              <a:spcBef>
                <a:spcPct val="0"/>
              </a:spcBef>
              <a:buFontTx/>
              <a:buNone/>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Processing &amp; Communications Specification as follows;-</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Configuration: Over Radio Network</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Programming: Firmware upgrades over radio network</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Network: Bluetooth 5 Low Power</a:t>
            </a:r>
          </a:p>
        </p:txBody>
      </p:sp>
      <p:sp>
        <p:nvSpPr>
          <p:cNvPr id="7" name="TextBox 6">
            <a:extLst>
              <a:ext uri="{FF2B5EF4-FFF2-40B4-BE49-F238E27FC236}">
                <a16:creationId xmlns:a16="http://schemas.microsoft.com/office/drawing/2014/main" id="{4A9E1C05-4581-444D-903A-3395D01E93F0}"/>
              </a:ext>
            </a:extLst>
          </p:cNvPr>
          <p:cNvSpPr txBox="1"/>
          <p:nvPr/>
        </p:nvSpPr>
        <p:spPr>
          <a:xfrm>
            <a:off x="1888478" y="443761"/>
            <a:ext cx="7276833" cy="707886"/>
          </a:xfrm>
          <a:prstGeom prst="rect">
            <a:avLst/>
          </a:prstGeom>
          <a:noFill/>
        </p:spPr>
        <p:txBody>
          <a:bodyPr wrap="square" rtlCol="0">
            <a:spAutoFit/>
          </a:bodyPr>
          <a:lstStyle/>
          <a:p>
            <a:pPr>
              <a:defRPr/>
            </a:pPr>
            <a:r>
              <a:rPr lang="en-US" altLang="en-US" sz="4000" b="1" kern="0" dirty="0" err="1">
                <a:solidFill>
                  <a:schemeClr val="tx1">
                    <a:lumMod val="65000"/>
                    <a:lumOff val="35000"/>
                  </a:schemeClr>
                </a:solidFill>
                <a:latin typeface="Roboto" panose="02000000000000000000" pitchFamily="2" charset="0"/>
                <a:ea typeface="Roboto" panose="02000000000000000000" pitchFamily="2" charset="0"/>
              </a:rPr>
              <a:t>BluVib</a:t>
            </a:r>
            <a:r>
              <a:rPr lang="en-US" altLang="en-US" sz="4000" b="1" kern="0" dirty="0">
                <a:solidFill>
                  <a:schemeClr val="tx1">
                    <a:lumMod val="65000"/>
                    <a:lumOff val="35000"/>
                  </a:schemeClr>
                </a:solidFill>
                <a:latin typeface="Roboto" panose="02000000000000000000" pitchFamily="2" charset="0"/>
                <a:ea typeface="Roboto" panose="02000000000000000000" pitchFamily="2" charset="0"/>
              </a:rPr>
              <a:t> Accelerometers</a:t>
            </a:r>
            <a:endParaRPr lang="en-GB" altLang="en-US" sz="4000" b="1" kern="0" dirty="0">
              <a:solidFill>
                <a:srgbClr val="2D3C77"/>
              </a:solidFill>
              <a:latin typeface="Roboto" panose="02000000000000000000" pitchFamily="2" charset="0"/>
              <a:ea typeface="Roboto" panose="02000000000000000000" pitchFamily="2" charset="0"/>
            </a:endParaRPr>
          </a:p>
        </p:txBody>
      </p:sp>
      <p:pic>
        <p:nvPicPr>
          <p:cNvPr id="3" name="Picture 2" descr="Close-up of a car&#10;&#10;Description automatically generated with medium confidence">
            <a:extLst>
              <a:ext uri="{FF2B5EF4-FFF2-40B4-BE49-F238E27FC236}">
                <a16:creationId xmlns:a16="http://schemas.microsoft.com/office/drawing/2014/main" id="{BFEB4909-A1AF-4735-BE66-D5DBC59D41C2}"/>
              </a:ext>
            </a:extLst>
          </p:cNvPr>
          <p:cNvPicPr>
            <a:picLocks noChangeAspect="1"/>
          </p:cNvPicPr>
          <p:nvPr/>
        </p:nvPicPr>
        <p:blipFill rotWithShape="1">
          <a:blip r:embed="rId5">
            <a:extLst>
              <a:ext uri="{28A0092B-C50C-407E-A947-70E740481C1C}">
                <a14:useLocalDpi xmlns:a14="http://schemas.microsoft.com/office/drawing/2010/main" val="0"/>
              </a:ext>
            </a:extLst>
          </a:blip>
          <a:srcRect l="62736" b="37678"/>
          <a:stretch/>
        </p:blipFill>
        <p:spPr>
          <a:xfrm>
            <a:off x="7202184" y="1171240"/>
            <a:ext cx="2810811" cy="4776352"/>
          </a:xfrm>
          <a:prstGeom prst="rect">
            <a:avLst/>
          </a:prstGeom>
        </p:spPr>
      </p:pic>
      <p:grpSp>
        <p:nvGrpSpPr>
          <p:cNvPr id="11" name="Group 10">
            <a:extLst>
              <a:ext uri="{FF2B5EF4-FFF2-40B4-BE49-F238E27FC236}">
                <a16:creationId xmlns:a16="http://schemas.microsoft.com/office/drawing/2014/main" id="{AB73D99E-4F5C-47DE-AB34-3605F487722A}"/>
              </a:ext>
            </a:extLst>
          </p:cNvPr>
          <p:cNvGrpSpPr/>
          <p:nvPr/>
        </p:nvGrpSpPr>
        <p:grpSpPr>
          <a:xfrm>
            <a:off x="9956421" y="1314983"/>
            <a:ext cx="2057400" cy="1752600"/>
            <a:chOff x="6408586" y="1287307"/>
            <a:chExt cx="5163278" cy="4842143"/>
          </a:xfrm>
        </p:grpSpPr>
        <p:pic>
          <p:nvPicPr>
            <p:cNvPr id="13" name="Picture 12" descr="A close up of a machine&#10;&#10;Description generated with high confidence">
              <a:extLst>
                <a:ext uri="{FF2B5EF4-FFF2-40B4-BE49-F238E27FC236}">
                  <a16:creationId xmlns:a16="http://schemas.microsoft.com/office/drawing/2014/main" id="{3FC02979-69DF-4375-9159-065BB50907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8586" y="1287307"/>
              <a:ext cx="4166828" cy="2949124"/>
            </a:xfrm>
            <a:prstGeom prst="rect">
              <a:avLst/>
            </a:prstGeom>
          </p:spPr>
        </p:pic>
        <p:pic>
          <p:nvPicPr>
            <p:cNvPr id="14" name="Picture 13" descr="A screenshot of a computer screen&#10;&#10;Description generated with very high confidence">
              <a:extLst>
                <a:ext uri="{FF2B5EF4-FFF2-40B4-BE49-F238E27FC236}">
                  <a16:creationId xmlns:a16="http://schemas.microsoft.com/office/drawing/2014/main" id="{E3F92AA6-5854-4AFF-92AC-EDBB62B79E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736" y="3124200"/>
              <a:ext cx="4246128" cy="3005250"/>
            </a:xfrm>
            <a:prstGeom prst="rect">
              <a:avLst/>
            </a:prstGeom>
          </p:spPr>
        </p:pic>
      </p:grpSp>
    </p:spTree>
    <p:extLst>
      <p:ext uri="{BB962C8B-B14F-4D97-AF65-F5344CB8AC3E}">
        <p14:creationId xmlns:p14="http://schemas.microsoft.com/office/powerpoint/2010/main" val="196942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52505A-5B8D-4DC7-A114-03B806869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54226"/>
            <a:ext cx="1766431" cy="960757"/>
          </a:xfrm>
          <a:prstGeom prst="rect">
            <a:avLst/>
          </a:prstGeom>
        </p:spPr>
      </p:pic>
      <p:sp>
        <p:nvSpPr>
          <p:cNvPr id="7" name="TextBox 6">
            <a:extLst>
              <a:ext uri="{FF2B5EF4-FFF2-40B4-BE49-F238E27FC236}">
                <a16:creationId xmlns:a16="http://schemas.microsoft.com/office/drawing/2014/main" id="{4A9E1C05-4581-444D-903A-3395D01E93F0}"/>
              </a:ext>
            </a:extLst>
          </p:cNvPr>
          <p:cNvSpPr txBox="1"/>
          <p:nvPr/>
        </p:nvSpPr>
        <p:spPr>
          <a:xfrm>
            <a:off x="1888478" y="443761"/>
            <a:ext cx="7890789" cy="707886"/>
          </a:xfrm>
          <a:prstGeom prst="rect">
            <a:avLst/>
          </a:prstGeom>
          <a:noFill/>
        </p:spPr>
        <p:txBody>
          <a:bodyPr wrap="square" rtlCol="0">
            <a:spAutoFit/>
          </a:bodyPr>
          <a:lstStyle/>
          <a:p>
            <a:pPr>
              <a:defRPr/>
            </a:pPr>
            <a:r>
              <a:rPr lang="en-US" altLang="en-US" sz="4000" b="1" kern="0" dirty="0">
                <a:solidFill>
                  <a:schemeClr val="tx1">
                    <a:lumMod val="65000"/>
                    <a:lumOff val="35000"/>
                  </a:schemeClr>
                </a:solidFill>
                <a:latin typeface="Roboto" panose="02000000000000000000" pitchFamily="2" charset="0"/>
                <a:ea typeface="Roboto" panose="02000000000000000000" pitchFamily="2" charset="0"/>
              </a:rPr>
              <a:t>Case Study – Fuel Depot Pump</a:t>
            </a:r>
            <a:endParaRPr lang="en-GB" altLang="en-US" sz="4000" b="1" kern="0" dirty="0">
              <a:solidFill>
                <a:srgbClr val="2D3C77"/>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465582AF-74B0-4859-B655-B86D86ADB040}"/>
              </a:ext>
            </a:extLst>
          </p:cNvPr>
          <p:cNvSpPr txBox="1"/>
          <p:nvPr/>
        </p:nvSpPr>
        <p:spPr>
          <a:xfrm>
            <a:off x="310123" y="1387481"/>
            <a:ext cx="11095813" cy="830997"/>
          </a:xfrm>
          <a:prstGeom prst="rect">
            <a:avLst/>
          </a:prstGeom>
          <a:noFill/>
        </p:spPr>
        <p:txBody>
          <a:bodyPr wrap="square" rtlCol="0">
            <a:spAutoFit/>
          </a:bodyPr>
          <a:lstStyle/>
          <a:p>
            <a:pPr>
              <a:spcBef>
                <a:spcPct val="0"/>
              </a:spcBef>
              <a:buFontTx/>
              <a:buNone/>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We installed a system on a fuel depot multi-stage pump in a remote location. DMS installed 5 off ATEX rated Blue Tooth accelerometers. One mounted on each of the motor bearings, with a further 2 off mounted on each of the pump bearings in a radial position, with the final accelerometer mounted on the NDS bearing in axial position.</a:t>
            </a:r>
          </a:p>
        </p:txBody>
      </p:sp>
      <p:pic>
        <p:nvPicPr>
          <p:cNvPr id="5" name="Picture 4" descr="A picture containing outdoor, building, truck, street&#10;&#10;Description automatically generated">
            <a:extLst>
              <a:ext uri="{FF2B5EF4-FFF2-40B4-BE49-F238E27FC236}">
                <a16:creationId xmlns:a16="http://schemas.microsoft.com/office/drawing/2014/main" id="{12CEA29B-9A62-42A8-B8E3-762B30A57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2307" y="3224463"/>
            <a:ext cx="3875773" cy="2906830"/>
          </a:xfrm>
          <a:prstGeom prst="rect">
            <a:avLst/>
          </a:prstGeom>
          <a:ln w="19050">
            <a:solidFill>
              <a:schemeClr val="tx1"/>
            </a:solidFill>
          </a:ln>
        </p:spPr>
      </p:pic>
      <p:pic>
        <p:nvPicPr>
          <p:cNvPr id="3" name="Picture 2" descr="A picture containing outdoor, building, grass, sitting&#10;&#10;Description automatically generated">
            <a:extLst>
              <a:ext uri="{FF2B5EF4-FFF2-40B4-BE49-F238E27FC236}">
                <a16:creationId xmlns:a16="http://schemas.microsoft.com/office/drawing/2014/main" id="{006B3D8B-7D4B-40D0-AB15-051B143EC1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123" y="2290976"/>
            <a:ext cx="4062652" cy="3046989"/>
          </a:xfrm>
          <a:prstGeom prst="rect">
            <a:avLst/>
          </a:prstGeom>
          <a:ln w="19050">
            <a:solidFill>
              <a:schemeClr val="tx1"/>
            </a:solidFill>
          </a:ln>
        </p:spPr>
      </p:pic>
      <p:pic>
        <p:nvPicPr>
          <p:cNvPr id="1026" name="Picture 2">
            <a:extLst>
              <a:ext uri="{FF2B5EF4-FFF2-40B4-BE49-F238E27FC236}">
                <a16:creationId xmlns:a16="http://schemas.microsoft.com/office/drawing/2014/main" id="{AA837EF9-B40D-4BB8-9236-DC6C254810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545" y="2380906"/>
            <a:ext cx="1276350" cy="1676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82009800-6BD7-4EA1-BFCD-F9EFDA6343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3428" y="2380906"/>
            <a:ext cx="1250950" cy="1663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DDA565B-00F7-4809-A8D7-6164AECC08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8895" y="4212531"/>
            <a:ext cx="1270000" cy="1676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9FFA4D87-465C-41FE-AA33-9AEA3A3D41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43428" y="4212531"/>
            <a:ext cx="1270000" cy="1676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31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52505A-5B8D-4DC7-A114-03B806869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54226"/>
            <a:ext cx="1766431" cy="960757"/>
          </a:xfrm>
          <a:prstGeom prst="rect">
            <a:avLst/>
          </a:prstGeom>
        </p:spPr>
      </p:pic>
      <p:sp>
        <p:nvSpPr>
          <p:cNvPr id="7" name="TextBox 6">
            <a:extLst>
              <a:ext uri="{FF2B5EF4-FFF2-40B4-BE49-F238E27FC236}">
                <a16:creationId xmlns:a16="http://schemas.microsoft.com/office/drawing/2014/main" id="{4A9E1C05-4581-444D-903A-3395D01E93F0}"/>
              </a:ext>
            </a:extLst>
          </p:cNvPr>
          <p:cNvSpPr txBox="1"/>
          <p:nvPr/>
        </p:nvSpPr>
        <p:spPr>
          <a:xfrm>
            <a:off x="1888478" y="443761"/>
            <a:ext cx="7890789" cy="707886"/>
          </a:xfrm>
          <a:prstGeom prst="rect">
            <a:avLst/>
          </a:prstGeom>
          <a:noFill/>
        </p:spPr>
        <p:txBody>
          <a:bodyPr wrap="square" rtlCol="0">
            <a:spAutoFit/>
          </a:bodyPr>
          <a:lstStyle/>
          <a:p>
            <a:pPr>
              <a:defRPr/>
            </a:pPr>
            <a:r>
              <a:rPr lang="en-US" altLang="en-US" sz="4000" b="1" kern="0" dirty="0">
                <a:solidFill>
                  <a:schemeClr val="tx1">
                    <a:lumMod val="65000"/>
                    <a:lumOff val="35000"/>
                  </a:schemeClr>
                </a:solidFill>
                <a:latin typeface="Roboto" panose="02000000000000000000" pitchFamily="2" charset="0"/>
                <a:ea typeface="Roboto" panose="02000000000000000000" pitchFamily="2" charset="0"/>
              </a:rPr>
              <a:t>Case Study – Fuel Depot Pump</a:t>
            </a:r>
            <a:endParaRPr lang="en-GB" altLang="en-US" sz="4000" b="1" kern="0" dirty="0">
              <a:solidFill>
                <a:srgbClr val="2D3C77"/>
              </a:solidFill>
              <a:latin typeface="Roboto" panose="02000000000000000000" pitchFamily="2" charset="0"/>
              <a:ea typeface="Roboto" panose="02000000000000000000" pitchFamily="2" charset="0"/>
            </a:endParaRPr>
          </a:p>
        </p:txBody>
      </p:sp>
      <p:pic>
        <p:nvPicPr>
          <p:cNvPr id="2050" name="Picture 9">
            <a:extLst>
              <a:ext uri="{FF2B5EF4-FFF2-40B4-BE49-F238E27FC236}">
                <a16:creationId xmlns:a16="http://schemas.microsoft.com/office/drawing/2014/main" id="{D31A982F-DB28-409A-87DC-2179377A0F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399" y="1395396"/>
            <a:ext cx="5370629" cy="23569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10">
            <a:extLst>
              <a:ext uri="{FF2B5EF4-FFF2-40B4-BE49-F238E27FC236}">
                <a16:creationId xmlns:a16="http://schemas.microsoft.com/office/drawing/2014/main" id="{4FAF9E45-9E12-49C1-9A76-5E40F83A6D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399" y="3814638"/>
            <a:ext cx="5370629" cy="23451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11">
            <a:extLst>
              <a:ext uri="{FF2B5EF4-FFF2-40B4-BE49-F238E27FC236}">
                <a16:creationId xmlns:a16="http://schemas.microsoft.com/office/drawing/2014/main" id="{27347FC4-5A7B-4C9A-86B4-3A447420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4302" y="1395396"/>
            <a:ext cx="5282345" cy="23347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3" name="Picture 12">
            <a:extLst>
              <a:ext uri="{FF2B5EF4-FFF2-40B4-BE49-F238E27FC236}">
                <a16:creationId xmlns:a16="http://schemas.microsoft.com/office/drawing/2014/main" id="{75D9F7F0-8EEA-4212-9500-1287198693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4302" y="3832789"/>
            <a:ext cx="5282345" cy="23270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DCAE4D-6757-47E3-A0BA-2197D9785679}"/>
              </a:ext>
            </a:extLst>
          </p:cNvPr>
          <p:cNvSpPr txBox="1"/>
          <p:nvPr/>
        </p:nvSpPr>
        <p:spPr>
          <a:xfrm>
            <a:off x="3513221" y="1704671"/>
            <a:ext cx="2136807" cy="307777"/>
          </a:xfrm>
          <a:prstGeom prst="rect">
            <a:avLst/>
          </a:prstGeom>
          <a:noFill/>
        </p:spPr>
        <p:txBody>
          <a:bodyPr wrap="square" rtlCol="0">
            <a:spAutoFit/>
          </a:bodyPr>
          <a:lstStyle/>
          <a:p>
            <a:r>
              <a:rPr lang="en-US" sz="1400" dirty="0">
                <a:latin typeface="Roboto" panose="02000000000000000000"/>
              </a:rPr>
              <a:t>Motor NDE Acceleration</a:t>
            </a:r>
            <a:endParaRPr lang="en-GB" sz="1400" dirty="0">
              <a:latin typeface="Roboto" panose="02000000000000000000"/>
            </a:endParaRPr>
          </a:p>
        </p:txBody>
      </p:sp>
      <p:sp>
        <p:nvSpPr>
          <p:cNvPr id="11" name="TextBox 10">
            <a:extLst>
              <a:ext uri="{FF2B5EF4-FFF2-40B4-BE49-F238E27FC236}">
                <a16:creationId xmlns:a16="http://schemas.microsoft.com/office/drawing/2014/main" id="{54D61AA5-87E4-4446-A074-B57091526E84}"/>
              </a:ext>
            </a:extLst>
          </p:cNvPr>
          <p:cNvSpPr txBox="1"/>
          <p:nvPr/>
        </p:nvSpPr>
        <p:spPr>
          <a:xfrm>
            <a:off x="8956307" y="1704670"/>
            <a:ext cx="1992430" cy="307777"/>
          </a:xfrm>
          <a:prstGeom prst="rect">
            <a:avLst/>
          </a:prstGeom>
          <a:noFill/>
        </p:spPr>
        <p:txBody>
          <a:bodyPr wrap="square" rtlCol="0">
            <a:spAutoFit/>
          </a:bodyPr>
          <a:lstStyle/>
          <a:p>
            <a:r>
              <a:rPr lang="en-US" sz="1400" dirty="0">
                <a:latin typeface="Roboto" panose="02000000000000000000"/>
              </a:rPr>
              <a:t>Motor DE Acceleration</a:t>
            </a:r>
            <a:endParaRPr lang="en-GB" sz="1400" dirty="0">
              <a:latin typeface="Roboto" panose="02000000000000000000"/>
            </a:endParaRPr>
          </a:p>
        </p:txBody>
      </p:sp>
      <p:sp>
        <p:nvSpPr>
          <p:cNvPr id="13" name="TextBox 12">
            <a:extLst>
              <a:ext uri="{FF2B5EF4-FFF2-40B4-BE49-F238E27FC236}">
                <a16:creationId xmlns:a16="http://schemas.microsoft.com/office/drawing/2014/main" id="{80FE75D1-83F7-4547-B5CD-8571FBEDF6F2}"/>
              </a:ext>
            </a:extLst>
          </p:cNvPr>
          <p:cNvSpPr txBox="1"/>
          <p:nvPr/>
        </p:nvSpPr>
        <p:spPr>
          <a:xfrm>
            <a:off x="3657598" y="4119717"/>
            <a:ext cx="1992430" cy="307777"/>
          </a:xfrm>
          <a:prstGeom prst="rect">
            <a:avLst/>
          </a:prstGeom>
          <a:noFill/>
        </p:spPr>
        <p:txBody>
          <a:bodyPr wrap="square" rtlCol="0">
            <a:spAutoFit/>
          </a:bodyPr>
          <a:lstStyle/>
          <a:p>
            <a:r>
              <a:rPr lang="en-US" sz="1400" dirty="0">
                <a:latin typeface="Roboto" panose="02000000000000000000"/>
              </a:rPr>
              <a:t>Motor NDE velocity</a:t>
            </a:r>
            <a:endParaRPr lang="en-GB" sz="1400" dirty="0">
              <a:latin typeface="Roboto" panose="02000000000000000000"/>
            </a:endParaRPr>
          </a:p>
        </p:txBody>
      </p:sp>
      <p:sp>
        <p:nvSpPr>
          <p:cNvPr id="14" name="TextBox 13">
            <a:extLst>
              <a:ext uri="{FF2B5EF4-FFF2-40B4-BE49-F238E27FC236}">
                <a16:creationId xmlns:a16="http://schemas.microsoft.com/office/drawing/2014/main" id="{8C04269B-2901-49F9-B93E-397C19229CB8}"/>
              </a:ext>
            </a:extLst>
          </p:cNvPr>
          <p:cNvSpPr txBox="1"/>
          <p:nvPr/>
        </p:nvSpPr>
        <p:spPr>
          <a:xfrm>
            <a:off x="8956307" y="4119716"/>
            <a:ext cx="1992430" cy="307777"/>
          </a:xfrm>
          <a:prstGeom prst="rect">
            <a:avLst/>
          </a:prstGeom>
          <a:noFill/>
        </p:spPr>
        <p:txBody>
          <a:bodyPr wrap="square" rtlCol="0">
            <a:spAutoFit/>
          </a:bodyPr>
          <a:lstStyle/>
          <a:p>
            <a:r>
              <a:rPr lang="en-US" sz="1400" dirty="0">
                <a:latin typeface="Roboto" panose="02000000000000000000"/>
              </a:rPr>
              <a:t>Motor DE velocity</a:t>
            </a:r>
            <a:endParaRPr lang="en-GB" sz="1400" dirty="0">
              <a:latin typeface="Roboto" panose="02000000000000000000"/>
            </a:endParaRPr>
          </a:p>
        </p:txBody>
      </p:sp>
    </p:spTree>
    <p:extLst>
      <p:ext uri="{BB962C8B-B14F-4D97-AF65-F5344CB8AC3E}">
        <p14:creationId xmlns:p14="http://schemas.microsoft.com/office/powerpoint/2010/main" val="42025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52505A-5B8D-4DC7-A114-03B806869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54226"/>
            <a:ext cx="1766431" cy="960757"/>
          </a:xfrm>
          <a:prstGeom prst="rect">
            <a:avLst/>
          </a:prstGeom>
        </p:spPr>
      </p:pic>
      <p:sp>
        <p:nvSpPr>
          <p:cNvPr id="7" name="TextBox 6">
            <a:extLst>
              <a:ext uri="{FF2B5EF4-FFF2-40B4-BE49-F238E27FC236}">
                <a16:creationId xmlns:a16="http://schemas.microsoft.com/office/drawing/2014/main" id="{4A9E1C05-4581-444D-903A-3395D01E93F0}"/>
              </a:ext>
            </a:extLst>
          </p:cNvPr>
          <p:cNvSpPr txBox="1"/>
          <p:nvPr/>
        </p:nvSpPr>
        <p:spPr>
          <a:xfrm>
            <a:off x="1888478" y="443761"/>
            <a:ext cx="7890789" cy="707886"/>
          </a:xfrm>
          <a:prstGeom prst="rect">
            <a:avLst/>
          </a:prstGeom>
          <a:noFill/>
        </p:spPr>
        <p:txBody>
          <a:bodyPr wrap="square" rtlCol="0">
            <a:spAutoFit/>
          </a:bodyPr>
          <a:lstStyle/>
          <a:p>
            <a:pPr>
              <a:defRPr/>
            </a:pPr>
            <a:r>
              <a:rPr lang="en-US" altLang="en-US" sz="4000" b="1" kern="0" dirty="0">
                <a:solidFill>
                  <a:schemeClr val="tx1">
                    <a:lumMod val="65000"/>
                    <a:lumOff val="35000"/>
                  </a:schemeClr>
                </a:solidFill>
                <a:latin typeface="Roboto" panose="02000000000000000000" pitchFamily="2" charset="0"/>
                <a:ea typeface="Roboto" panose="02000000000000000000" pitchFamily="2" charset="0"/>
              </a:rPr>
              <a:t>Case Study – Fuel Depot Pump</a:t>
            </a:r>
            <a:endParaRPr lang="en-GB" altLang="en-US" sz="4000" b="1" kern="0" dirty="0">
              <a:solidFill>
                <a:srgbClr val="2D3C77"/>
              </a:solidFill>
              <a:latin typeface="Roboto" panose="02000000000000000000" pitchFamily="2" charset="0"/>
              <a:ea typeface="Roboto" panose="02000000000000000000" pitchFamily="2" charset="0"/>
            </a:endParaRPr>
          </a:p>
        </p:txBody>
      </p:sp>
      <p:pic>
        <p:nvPicPr>
          <p:cNvPr id="3" name="Picture 13">
            <a:extLst>
              <a:ext uri="{FF2B5EF4-FFF2-40B4-BE49-F238E27FC236}">
                <a16:creationId xmlns:a16="http://schemas.microsoft.com/office/drawing/2014/main" id="{0A857682-7FD1-4B5C-9E90-A55BEC6839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869"/>
          <a:stretch>
            <a:fillRect/>
          </a:stretch>
        </p:blipFill>
        <p:spPr bwMode="auto">
          <a:xfrm>
            <a:off x="518471" y="1350151"/>
            <a:ext cx="5104630" cy="2434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14">
            <a:extLst>
              <a:ext uri="{FF2B5EF4-FFF2-40B4-BE49-F238E27FC236}">
                <a16:creationId xmlns:a16="http://schemas.microsoft.com/office/drawing/2014/main" id="{F8DC84C6-3344-4D6E-A6C7-5200318A0B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928"/>
          <a:stretch>
            <a:fillRect/>
          </a:stretch>
        </p:blipFill>
        <p:spPr bwMode="auto">
          <a:xfrm>
            <a:off x="518471" y="3874263"/>
            <a:ext cx="5104630" cy="221560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5">
            <a:extLst>
              <a:ext uri="{FF2B5EF4-FFF2-40B4-BE49-F238E27FC236}">
                <a16:creationId xmlns:a16="http://schemas.microsoft.com/office/drawing/2014/main" id="{2CCF0057-CFA7-4EBC-882E-4358E908BC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3873" y="1350151"/>
            <a:ext cx="5375234" cy="23506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4FED017D-BB30-43BC-9CAB-1265EAF331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846"/>
          <a:stretch>
            <a:fillRect/>
          </a:stretch>
        </p:blipFill>
        <p:spPr bwMode="auto">
          <a:xfrm>
            <a:off x="5833873" y="3874263"/>
            <a:ext cx="4645767" cy="22156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4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52505A-5B8D-4DC7-A114-03B806869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54226"/>
            <a:ext cx="1766431" cy="960757"/>
          </a:xfrm>
          <a:prstGeom prst="rect">
            <a:avLst/>
          </a:prstGeom>
        </p:spPr>
      </p:pic>
      <p:sp>
        <p:nvSpPr>
          <p:cNvPr id="7" name="TextBox 6">
            <a:extLst>
              <a:ext uri="{FF2B5EF4-FFF2-40B4-BE49-F238E27FC236}">
                <a16:creationId xmlns:a16="http://schemas.microsoft.com/office/drawing/2014/main" id="{4A9E1C05-4581-444D-903A-3395D01E93F0}"/>
              </a:ext>
            </a:extLst>
          </p:cNvPr>
          <p:cNvSpPr txBox="1"/>
          <p:nvPr/>
        </p:nvSpPr>
        <p:spPr>
          <a:xfrm>
            <a:off x="1888478" y="443761"/>
            <a:ext cx="9125419" cy="707886"/>
          </a:xfrm>
          <a:prstGeom prst="rect">
            <a:avLst/>
          </a:prstGeom>
          <a:noFill/>
        </p:spPr>
        <p:txBody>
          <a:bodyPr wrap="square" rtlCol="0">
            <a:spAutoFit/>
          </a:bodyPr>
          <a:lstStyle/>
          <a:p>
            <a:pPr>
              <a:defRPr/>
            </a:pPr>
            <a:r>
              <a:rPr lang="en-US" altLang="en-US" sz="4000" b="1" kern="0" dirty="0">
                <a:solidFill>
                  <a:schemeClr val="tx1">
                    <a:lumMod val="65000"/>
                    <a:lumOff val="35000"/>
                  </a:schemeClr>
                </a:solidFill>
                <a:latin typeface="Roboto" panose="02000000000000000000" pitchFamily="2" charset="0"/>
                <a:ea typeface="Roboto" panose="02000000000000000000" pitchFamily="2" charset="0"/>
              </a:rPr>
              <a:t>Case Study – Inspection</a:t>
            </a:r>
            <a:endParaRPr lang="en-GB" altLang="en-US" sz="4000" b="1" kern="0" dirty="0">
              <a:solidFill>
                <a:srgbClr val="2D3C77"/>
              </a:solidFill>
              <a:latin typeface="Roboto" panose="02000000000000000000" pitchFamily="2" charset="0"/>
              <a:ea typeface="Roboto" panose="02000000000000000000" pitchFamily="2" charset="0"/>
            </a:endParaRPr>
          </a:p>
        </p:txBody>
      </p:sp>
      <p:pic>
        <p:nvPicPr>
          <p:cNvPr id="3077" name="Picture 3">
            <a:extLst>
              <a:ext uri="{FF2B5EF4-FFF2-40B4-BE49-F238E27FC236}">
                <a16:creationId xmlns:a16="http://schemas.microsoft.com/office/drawing/2014/main" id="{67CD3CB9-DC95-40F6-8596-3DAFDCF60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8765" y="1328553"/>
            <a:ext cx="1737333" cy="25756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8" name="Picture 5">
            <a:extLst>
              <a:ext uri="{FF2B5EF4-FFF2-40B4-BE49-F238E27FC236}">
                <a16:creationId xmlns:a16="http://schemas.microsoft.com/office/drawing/2014/main" id="{6E72E7C4-F630-479D-B37D-D99CB6EE25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397692" y="1150654"/>
            <a:ext cx="2589195" cy="29178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570F0E-44E7-432E-B66B-D4A8DAD5C602}"/>
              </a:ext>
            </a:extLst>
          </p:cNvPr>
          <p:cNvSpPr txBox="1"/>
          <p:nvPr/>
        </p:nvSpPr>
        <p:spPr>
          <a:xfrm>
            <a:off x="430147" y="4333158"/>
            <a:ext cx="10080316" cy="1815882"/>
          </a:xfrm>
          <a:prstGeom prst="rect">
            <a:avLst/>
          </a:prstGeom>
          <a:noFill/>
        </p:spPr>
        <p:txBody>
          <a:bodyPr wrap="square" rtlCol="0">
            <a:spAutoFit/>
          </a:bodyPr>
          <a:lstStyle/>
          <a:p>
            <a:r>
              <a:rPr lang="en-US" sz="1600" dirty="0">
                <a:solidFill>
                  <a:schemeClr val="tx1">
                    <a:lumMod val="65000"/>
                    <a:lumOff val="35000"/>
                  </a:schemeClr>
                </a:solidFill>
                <a:latin typeface="Roboto" panose="02000000000000000000"/>
              </a:rPr>
              <a:t>An independent engineering repair </a:t>
            </a:r>
            <a:r>
              <a:rPr lang="en-US" sz="1600" dirty="0" err="1">
                <a:solidFill>
                  <a:schemeClr val="tx1">
                    <a:lumMod val="65000"/>
                    <a:lumOff val="35000"/>
                  </a:schemeClr>
                </a:solidFill>
                <a:latin typeface="Roboto" panose="02000000000000000000"/>
              </a:rPr>
              <a:t>centre</a:t>
            </a:r>
            <a:r>
              <a:rPr lang="en-US" sz="1600" dirty="0">
                <a:solidFill>
                  <a:schemeClr val="tx1">
                    <a:lumMod val="65000"/>
                    <a:lumOff val="35000"/>
                  </a:schemeClr>
                </a:solidFill>
                <a:latin typeface="Roboto" panose="02000000000000000000"/>
              </a:rPr>
              <a:t>, stripped down and identified the following major issues:-</a:t>
            </a:r>
          </a:p>
          <a:p>
            <a:pPr marL="171450" indent="-171450">
              <a:buFont typeface="Arial" panose="020B0604020202020204" pitchFamily="34" charset="0"/>
              <a:buChar char="•"/>
            </a:pPr>
            <a:r>
              <a:rPr lang="en-US" sz="1600" dirty="0">
                <a:solidFill>
                  <a:schemeClr val="tx1">
                    <a:lumMod val="65000"/>
                    <a:lumOff val="35000"/>
                  </a:schemeClr>
                </a:solidFill>
                <a:latin typeface="Roboto" panose="02000000000000000000"/>
              </a:rPr>
              <a:t>All white metal babbitted bearings in both the motor &amp; pump were significantly worn &amp; had a progressive loss of white metal across the loaded zone (image no.19).</a:t>
            </a:r>
          </a:p>
          <a:p>
            <a:pPr marL="171450" indent="-171450">
              <a:buFont typeface="Arial" panose="020B0604020202020204" pitchFamily="34" charset="0"/>
              <a:buChar char="•"/>
            </a:pPr>
            <a:r>
              <a:rPr lang="en-US" sz="1600" dirty="0">
                <a:solidFill>
                  <a:schemeClr val="tx1">
                    <a:lumMod val="65000"/>
                    <a:lumOff val="35000"/>
                  </a:schemeClr>
                </a:solidFill>
                <a:latin typeface="Roboto" panose="02000000000000000000"/>
              </a:rPr>
              <a:t>The pump impellor hub locations are worn &amp; scored (image no.18)</a:t>
            </a:r>
          </a:p>
          <a:p>
            <a:pPr marL="171450" indent="-171450">
              <a:buFont typeface="Arial" panose="020B0604020202020204" pitchFamily="34" charset="0"/>
              <a:buChar char="•"/>
            </a:pPr>
            <a:r>
              <a:rPr lang="en-US" sz="1600" dirty="0">
                <a:solidFill>
                  <a:schemeClr val="tx1">
                    <a:lumMod val="65000"/>
                    <a:lumOff val="35000"/>
                  </a:schemeClr>
                </a:solidFill>
                <a:latin typeface="Roboto" panose="02000000000000000000"/>
              </a:rPr>
              <a:t>The mechanical seals required a complete refurbishment</a:t>
            </a:r>
          </a:p>
          <a:p>
            <a:pPr marL="171450" indent="-171450">
              <a:buFont typeface="Arial" panose="020B0604020202020204" pitchFamily="34" charset="0"/>
              <a:buChar char="•"/>
            </a:pPr>
            <a:r>
              <a:rPr lang="en-US" sz="1600" dirty="0">
                <a:solidFill>
                  <a:schemeClr val="tx1">
                    <a:lumMod val="65000"/>
                    <a:lumOff val="35000"/>
                  </a:schemeClr>
                </a:solidFill>
                <a:latin typeface="Roboto" panose="02000000000000000000"/>
              </a:rPr>
              <a:t>The throttle sleeve and bush had worn oversize &amp; had become tapered (image no.17)</a:t>
            </a:r>
          </a:p>
          <a:p>
            <a:pPr marL="171450" indent="-171450">
              <a:buFont typeface="Arial" panose="020B0604020202020204" pitchFamily="34" charset="0"/>
              <a:buChar char="•"/>
            </a:pPr>
            <a:r>
              <a:rPr lang="en-US" sz="1600" dirty="0">
                <a:solidFill>
                  <a:schemeClr val="tx1">
                    <a:lumMod val="65000"/>
                    <a:lumOff val="35000"/>
                  </a:schemeClr>
                </a:solidFill>
                <a:latin typeface="Roboto" panose="02000000000000000000"/>
              </a:rPr>
              <a:t>The 1</a:t>
            </a:r>
            <a:r>
              <a:rPr lang="en-US" sz="1600" baseline="30000" dirty="0">
                <a:solidFill>
                  <a:schemeClr val="tx1">
                    <a:lumMod val="65000"/>
                    <a:lumOff val="35000"/>
                  </a:schemeClr>
                </a:solidFill>
                <a:latin typeface="Roboto" panose="02000000000000000000"/>
              </a:rPr>
              <a:t>st</a:t>
            </a:r>
            <a:r>
              <a:rPr lang="en-US" sz="1600" dirty="0">
                <a:solidFill>
                  <a:schemeClr val="tx1">
                    <a:lumMod val="65000"/>
                    <a:lumOff val="35000"/>
                  </a:schemeClr>
                </a:solidFill>
                <a:latin typeface="Roboto" panose="02000000000000000000"/>
              </a:rPr>
              <a:t> impellor suction had to undergo dressing of the vane tips (image no.20)</a:t>
            </a:r>
            <a:endParaRPr lang="en-GB" sz="1600" dirty="0">
              <a:solidFill>
                <a:schemeClr val="tx1">
                  <a:lumMod val="65000"/>
                  <a:lumOff val="35000"/>
                </a:schemeClr>
              </a:solidFill>
              <a:latin typeface="Roboto" panose="02000000000000000000"/>
            </a:endParaRPr>
          </a:p>
        </p:txBody>
      </p:sp>
      <p:pic>
        <p:nvPicPr>
          <p:cNvPr id="4" name="Picture 1">
            <a:extLst>
              <a:ext uri="{FF2B5EF4-FFF2-40B4-BE49-F238E27FC236}">
                <a16:creationId xmlns:a16="http://schemas.microsoft.com/office/drawing/2014/main" id="{D0CD0D92-475F-4131-B3CC-E0594FF6A3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147" y="1314983"/>
            <a:ext cx="2601466" cy="258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4048F2A7-9249-41C0-93F6-C257CECD04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09429" y="1314982"/>
            <a:ext cx="3445188" cy="25891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51E95A1-99EB-408B-8951-321A73A67D6C}"/>
              </a:ext>
            </a:extLst>
          </p:cNvPr>
          <p:cNvSpPr txBox="1"/>
          <p:nvPr/>
        </p:nvSpPr>
        <p:spPr>
          <a:xfrm>
            <a:off x="430147" y="3944579"/>
            <a:ext cx="2136807" cy="307777"/>
          </a:xfrm>
          <a:prstGeom prst="rect">
            <a:avLst/>
          </a:prstGeom>
          <a:noFill/>
        </p:spPr>
        <p:txBody>
          <a:bodyPr wrap="square" rtlCol="0">
            <a:spAutoFit/>
          </a:bodyPr>
          <a:lstStyle/>
          <a:p>
            <a:r>
              <a:rPr lang="en-US" sz="1400" dirty="0">
                <a:latin typeface="Roboto" panose="02000000000000000000"/>
              </a:rPr>
              <a:t>Image No.17.</a:t>
            </a:r>
            <a:endParaRPr lang="en-GB" sz="1400" dirty="0">
              <a:latin typeface="Roboto" panose="02000000000000000000"/>
            </a:endParaRPr>
          </a:p>
        </p:txBody>
      </p:sp>
      <p:sp>
        <p:nvSpPr>
          <p:cNvPr id="15" name="TextBox 14">
            <a:extLst>
              <a:ext uri="{FF2B5EF4-FFF2-40B4-BE49-F238E27FC236}">
                <a16:creationId xmlns:a16="http://schemas.microsoft.com/office/drawing/2014/main" id="{B332BD0D-BB74-45EC-BD9A-7C93956FB663}"/>
              </a:ext>
            </a:extLst>
          </p:cNvPr>
          <p:cNvSpPr txBox="1"/>
          <p:nvPr/>
        </p:nvSpPr>
        <p:spPr>
          <a:xfrm>
            <a:off x="3278765" y="3964780"/>
            <a:ext cx="2136807" cy="307777"/>
          </a:xfrm>
          <a:prstGeom prst="rect">
            <a:avLst/>
          </a:prstGeom>
          <a:noFill/>
        </p:spPr>
        <p:txBody>
          <a:bodyPr wrap="square" rtlCol="0">
            <a:spAutoFit/>
          </a:bodyPr>
          <a:lstStyle/>
          <a:p>
            <a:r>
              <a:rPr lang="en-US" sz="1400" dirty="0">
                <a:latin typeface="Roboto" panose="02000000000000000000"/>
              </a:rPr>
              <a:t>Image No.18.</a:t>
            </a:r>
            <a:endParaRPr lang="en-GB" sz="1400" dirty="0">
              <a:latin typeface="Roboto" panose="02000000000000000000"/>
            </a:endParaRPr>
          </a:p>
        </p:txBody>
      </p:sp>
      <p:sp>
        <p:nvSpPr>
          <p:cNvPr id="16" name="TextBox 15">
            <a:extLst>
              <a:ext uri="{FF2B5EF4-FFF2-40B4-BE49-F238E27FC236}">
                <a16:creationId xmlns:a16="http://schemas.microsoft.com/office/drawing/2014/main" id="{4B196921-5812-4315-95FD-FC03B9A4D25B}"/>
              </a:ext>
            </a:extLst>
          </p:cNvPr>
          <p:cNvSpPr txBox="1"/>
          <p:nvPr/>
        </p:nvSpPr>
        <p:spPr>
          <a:xfrm>
            <a:off x="5194575" y="3944578"/>
            <a:ext cx="2136807" cy="307777"/>
          </a:xfrm>
          <a:prstGeom prst="rect">
            <a:avLst/>
          </a:prstGeom>
          <a:noFill/>
        </p:spPr>
        <p:txBody>
          <a:bodyPr wrap="square" rtlCol="0">
            <a:spAutoFit/>
          </a:bodyPr>
          <a:lstStyle/>
          <a:p>
            <a:r>
              <a:rPr lang="en-US" sz="1400" dirty="0">
                <a:latin typeface="Roboto" panose="02000000000000000000"/>
              </a:rPr>
              <a:t>Image No.19.</a:t>
            </a:r>
            <a:endParaRPr lang="en-GB" sz="1400" dirty="0">
              <a:latin typeface="Roboto" panose="02000000000000000000"/>
            </a:endParaRPr>
          </a:p>
        </p:txBody>
      </p:sp>
      <p:sp>
        <p:nvSpPr>
          <p:cNvPr id="17" name="TextBox 16">
            <a:extLst>
              <a:ext uri="{FF2B5EF4-FFF2-40B4-BE49-F238E27FC236}">
                <a16:creationId xmlns:a16="http://schemas.microsoft.com/office/drawing/2014/main" id="{167D3F2F-7B41-4EBE-AB85-7D934453FB62}"/>
              </a:ext>
            </a:extLst>
          </p:cNvPr>
          <p:cNvSpPr txBox="1"/>
          <p:nvPr/>
        </p:nvSpPr>
        <p:spPr>
          <a:xfrm>
            <a:off x="8373656" y="3932289"/>
            <a:ext cx="2136807" cy="307777"/>
          </a:xfrm>
          <a:prstGeom prst="rect">
            <a:avLst/>
          </a:prstGeom>
          <a:noFill/>
        </p:spPr>
        <p:txBody>
          <a:bodyPr wrap="square" rtlCol="0">
            <a:spAutoFit/>
          </a:bodyPr>
          <a:lstStyle/>
          <a:p>
            <a:r>
              <a:rPr lang="en-US" sz="1400" dirty="0">
                <a:latin typeface="Roboto" panose="02000000000000000000"/>
              </a:rPr>
              <a:t>Image No.20.</a:t>
            </a:r>
            <a:endParaRPr lang="en-GB" sz="1400" dirty="0">
              <a:latin typeface="Roboto" panose="02000000000000000000"/>
            </a:endParaRPr>
          </a:p>
        </p:txBody>
      </p:sp>
    </p:spTree>
    <p:extLst>
      <p:ext uri="{BB962C8B-B14F-4D97-AF65-F5344CB8AC3E}">
        <p14:creationId xmlns:p14="http://schemas.microsoft.com/office/powerpoint/2010/main" val="141759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52505A-5B8D-4DC7-A114-03B806869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4226"/>
            <a:ext cx="1766431" cy="960757"/>
          </a:xfrm>
          <a:prstGeom prst="rect">
            <a:avLst/>
          </a:prstGeom>
        </p:spPr>
      </p:pic>
      <p:sp>
        <p:nvSpPr>
          <p:cNvPr id="5" name="TextBox 4">
            <a:extLst>
              <a:ext uri="{FF2B5EF4-FFF2-40B4-BE49-F238E27FC236}">
                <a16:creationId xmlns:a16="http://schemas.microsoft.com/office/drawing/2014/main" id="{1B3A268F-9868-4E3F-AE2B-42FA891285B9}"/>
              </a:ext>
            </a:extLst>
          </p:cNvPr>
          <p:cNvSpPr txBox="1"/>
          <p:nvPr/>
        </p:nvSpPr>
        <p:spPr>
          <a:xfrm>
            <a:off x="310123" y="1387481"/>
            <a:ext cx="10590757" cy="3785652"/>
          </a:xfrm>
          <a:prstGeom prst="rect">
            <a:avLst/>
          </a:prstGeom>
          <a:noFill/>
        </p:spPr>
        <p:txBody>
          <a:bodyPr wrap="square" rtlCol="0">
            <a:spAutoFit/>
          </a:bodyPr>
          <a:lstStyle/>
          <a:p>
            <a:pPr marL="285750" indent="-285750">
              <a:spcBef>
                <a:spcPct val="0"/>
              </a:spcBef>
              <a:buFont typeface="Arial" panose="020B0604020202020204" pitchFamily="34" charset="0"/>
              <a:buChar cha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above inspection undertaken at the workshop confirmed that the white metal babbitted radial bearings in both the pump and high voltage AC motor, were significantly worn and had a progressive loss of white metal material over the loaded zone. The removed pump inboard (image no.19. above)  white metal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babbit</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bearing displays some heat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discolouration</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and patchy contact, which is normally an indication of a bearing that is oil starved. However, this could be the result of excessive movement in the motor bearings causing the hydrodynamic film to be degraded across the whole assembly.</a:t>
            </a:r>
          </a:p>
          <a:p>
            <a:pPr marL="285750" indent="-285750">
              <a:spcBef>
                <a:spcPct val="0"/>
              </a:spcBef>
              <a:buFont typeface="Arial" panose="020B0604020202020204" pitchFamily="34" charset="0"/>
              <a:buChar char="•"/>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marL="285750" indent="-285750">
              <a:spcBef>
                <a:spcPct val="0"/>
              </a:spcBef>
              <a:buFont typeface="Arial" panose="020B0604020202020204" pitchFamily="34" charset="0"/>
              <a:buChar cha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impellor hub locations are worn and scored which suggests that the hub has been subjected to excessive radial displacement, which has resulted in the hub “rubbing” against the bush. This is probably the result of the wear identified in all the pump white metal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babbit</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radial bearings.</a:t>
            </a:r>
          </a:p>
          <a:p>
            <a:pPr marL="285750" indent="-285750">
              <a:spcBef>
                <a:spcPct val="0"/>
              </a:spcBef>
              <a:buFont typeface="Arial" panose="020B0604020202020204" pitchFamily="34" charset="0"/>
              <a:buChar char="•"/>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marL="285750" indent="-285750">
              <a:spcBef>
                <a:spcPct val="0"/>
              </a:spcBef>
              <a:buFont typeface="Arial" panose="020B0604020202020204" pitchFamily="34" charset="0"/>
              <a:buChar cha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We know from our experience in vibration analysis that mechanical looseness in induction motors is a common problem caused by loose bolts, structural damage, improper fit, or increased clearance between components, and results in increased vibration and wear. Detection of mechanical looseness in the white metal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babbit</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type sleeve bearings of industrial motors mainly relies on vibration analysis, which has been proven in this report. </a:t>
            </a:r>
          </a:p>
        </p:txBody>
      </p:sp>
      <p:sp>
        <p:nvSpPr>
          <p:cNvPr id="6" name="TextBox 5">
            <a:extLst>
              <a:ext uri="{FF2B5EF4-FFF2-40B4-BE49-F238E27FC236}">
                <a16:creationId xmlns:a16="http://schemas.microsoft.com/office/drawing/2014/main" id="{2A4B4205-6E3A-4FFF-94F7-DFAD44818106}"/>
              </a:ext>
            </a:extLst>
          </p:cNvPr>
          <p:cNvSpPr txBox="1"/>
          <p:nvPr/>
        </p:nvSpPr>
        <p:spPr>
          <a:xfrm>
            <a:off x="1888478" y="443761"/>
            <a:ext cx="9125419" cy="707886"/>
          </a:xfrm>
          <a:prstGeom prst="rect">
            <a:avLst/>
          </a:prstGeom>
          <a:noFill/>
        </p:spPr>
        <p:txBody>
          <a:bodyPr wrap="square" rtlCol="0">
            <a:spAutoFit/>
          </a:bodyPr>
          <a:lstStyle/>
          <a:p>
            <a:pPr>
              <a:defRPr/>
            </a:pPr>
            <a:r>
              <a:rPr lang="en-US" altLang="en-US" sz="4000" b="1" kern="0" dirty="0">
                <a:solidFill>
                  <a:schemeClr val="tx1">
                    <a:lumMod val="65000"/>
                    <a:lumOff val="35000"/>
                  </a:schemeClr>
                </a:solidFill>
                <a:latin typeface="Roboto" panose="02000000000000000000" pitchFamily="2" charset="0"/>
                <a:ea typeface="Roboto" panose="02000000000000000000" pitchFamily="2" charset="0"/>
              </a:rPr>
              <a:t>Case Study – Root Cause Analysis</a:t>
            </a:r>
            <a:endParaRPr lang="en-GB" altLang="en-US" sz="4000" b="1" kern="0" dirty="0">
              <a:solidFill>
                <a:srgbClr val="2D3C7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274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52505A-5B8D-4DC7-A114-03B806869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4226"/>
            <a:ext cx="1766431" cy="960757"/>
          </a:xfrm>
          <a:prstGeom prst="rect">
            <a:avLst/>
          </a:prstGeom>
        </p:spPr>
      </p:pic>
      <p:sp>
        <p:nvSpPr>
          <p:cNvPr id="5" name="TextBox 4">
            <a:extLst>
              <a:ext uri="{FF2B5EF4-FFF2-40B4-BE49-F238E27FC236}">
                <a16:creationId xmlns:a16="http://schemas.microsoft.com/office/drawing/2014/main" id="{1B3A268F-9868-4E3F-AE2B-42FA891285B9}"/>
              </a:ext>
            </a:extLst>
          </p:cNvPr>
          <p:cNvSpPr txBox="1"/>
          <p:nvPr/>
        </p:nvSpPr>
        <p:spPr>
          <a:xfrm>
            <a:off x="331435" y="1314983"/>
            <a:ext cx="10908493" cy="4524315"/>
          </a:xfrm>
          <a:prstGeom prst="rect">
            <a:avLst/>
          </a:prstGeom>
          <a:noFill/>
        </p:spPr>
        <p:txBody>
          <a:bodyPr wrap="square" rtlCol="0">
            <a:spAutoFit/>
          </a:bodyPr>
          <a:lstStyle/>
          <a:p>
            <a:pPr marL="285750" indent="-285750">
              <a:buSzTx/>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We can conclude that from the information and data detailed above in this report that the </a:t>
            </a:r>
            <a:r>
              <a:rPr lang="en-US" altLang="en-US" sz="1600" dirty="0" err="1">
                <a:solidFill>
                  <a:schemeClr val="bg1"/>
                </a:solidFill>
                <a:latin typeface="Arial" panose="020B0604020202020204" pitchFamily="34" charset="0"/>
                <a:cs typeface="Arial" panose="020B0604020202020204" pitchFamily="34" charset="0"/>
              </a:rPr>
              <a:t>MachineGuard</a:t>
            </a:r>
            <a:r>
              <a:rPr lang="en-US" altLang="en-US" sz="1600" dirty="0">
                <a:solidFill>
                  <a:schemeClr val="bg1"/>
                </a:solidFill>
                <a:latin typeface="Arial" panose="020B0604020202020204" pitchFamily="34" charset="0"/>
                <a:cs typeface="Arial" panose="020B0604020202020204" pitchFamily="34" charset="0"/>
              </a:rPr>
              <a:t> Asset Minder product / service identified a potential serious issue within the pump and motor drive assembly. Our remote diagnosis, that the white metal bearings were significantly worn was proven to be correct, confirmed by the report generated by the independent engineering repair </a:t>
            </a:r>
            <a:r>
              <a:rPr lang="en-US" altLang="en-US" sz="1600" dirty="0" err="1">
                <a:solidFill>
                  <a:schemeClr val="bg1"/>
                </a:solidFill>
                <a:latin typeface="Arial" panose="020B0604020202020204" pitchFamily="34" charset="0"/>
                <a:cs typeface="Arial" panose="020B0604020202020204" pitchFamily="34" charset="0"/>
              </a:rPr>
              <a:t>centre</a:t>
            </a:r>
            <a:r>
              <a:rPr lang="en-US" altLang="en-US" sz="1600" dirty="0">
                <a:solidFill>
                  <a:schemeClr val="bg1"/>
                </a:solidFill>
                <a:latin typeface="Arial" panose="020B0604020202020204" pitchFamily="34" charset="0"/>
                <a:cs typeface="Arial" panose="020B0604020202020204" pitchFamily="34" charset="0"/>
              </a:rPr>
              <a:t>.</a:t>
            </a:r>
          </a:p>
          <a:p>
            <a:pPr marL="285750" indent="-285750">
              <a:buSzTx/>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The Blue Tooth accelerometers performed exactly as anticipated and produced similar results to those taken with our hand held data-collectors. This accuracy enables our diagnostic engineers to produce remote reports for clients with real confidence. </a:t>
            </a:r>
          </a:p>
          <a:p>
            <a:pPr marL="285750" indent="-285750">
              <a:buSzTx/>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The Blue Tooth connectivity of the ATEX sensors provided the client with a quick and efficient installation, without interrupting any operational requirements, which was a major advantage. The installation took one man approx. 2 hours including the enclosure mounting, testing &amp; commissioning.</a:t>
            </a:r>
          </a:p>
          <a:p>
            <a:pPr marL="285750" indent="-285750">
              <a:buSzTx/>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The Blue Tooth accelerometers used in conjunction with the Asset Minder platform was the ideal combination for monitoring these critical assets. The alerts produced by the system (SMS text message &amp; e-mail alert) enabled our office and site based diagnostic engineers to </a:t>
            </a:r>
            <a:r>
              <a:rPr lang="en-US" altLang="en-US" sz="1600" dirty="0" err="1">
                <a:solidFill>
                  <a:schemeClr val="bg1"/>
                </a:solidFill>
                <a:latin typeface="Arial" panose="020B0604020202020204" pitchFamily="34" charset="0"/>
                <a:cs typeface="Arial" panose="020B0604020202020204" pitchFamily="34" charset="0"/>
              </a:rPr>
              <a:t>analyse</a:t>
            </a:r>
            <a:r>
              <a:rPr lang="en-US" altLang="en-US" sz="1600" dirty="0">
                <a:solidFill>
                  <a:schemeClr val="bg1"/>
                </a:solidFill>
                <a:latin typeface="Arial" panose="020B0604020202020204" pitchFamily="34" charset="0"/>
                <a:cs typeface="Arial" panose="020B0604020202020204" pitchFamily="34" charset="0"/>
              </a:rPr>
              <a:t> the data quickly and present our findings to the customer. Based on these findings the customer was able to remove the pump &amp; motor assembly from service in a controlled manner.</a:t>
            </a:r>
          </a:p>
          <a:p>
            <a:pPr marL="285750" indent="-285750">
              <a:buSzTx/>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This early detection enabled the client to eradicate any penalty clauses, reduce the costs associated with a full overhaul and repair normally associated with a catastrophic failure; whilst assisting in maintaining the long term efficiency of the pump assembly.</a:t>
            </a:r>
          </a:p>
        </p:txBody>
      </p:sp>
      <p:sp>
        <p:nvSpPr>
          <p:cNvPr id="7" name="TextBox 6">
            <a:extLst>
              <a:ext uri="{FF2B5EF4-FFF2-40B4-BE49-F238E27FC236}">
                <a16:creationId xmlns:a16="http://schemas.microsoft.com/office/drawing/2014/main" id="{4A9E1C05-4581-444D-903A-3395D01E93F0}"/>
              </a:ext>
            </a:extLst>
          </p:cNvPr>
          <p:cNvSpPr txBox="1"/>
          <p:nvPr/>
        </p:nvSpPr>
        <p:spPr>
          <a:xfrm>
            <a:off x="1888478" y="443761"/>
            <a:ext cx="7276833" cy="707886"/>
          </a:xfrm>
          <a:prstGeom prst="rect">
            <a:avLst/>
          </a:prstGeom>
          <a:noFill/>
        </p:spPr>
        <p:txBody>
          <a:bodyPr wrap="square" rtlCol="0">
            <a:spAutoFit/>
          </a:bodyPr>
          <a:lstStyle/>
          <a:p>
            <a:pPr>
              <a:defRPr/>
            </a:pPr>
            <a:r>
              <a:rPr lang="en-US" altLang="en-US" sz="4000" b="1" kern="0" dirty="0">
                <a:solidFill>
                  <a:schemeClr val="bg1"/>
                </a:solidFill>
                <a:latin typeface="Roboto" panose="02000000000000000000" pitchFamily="2" charset="0"/>
                <a:ea typeface="Roboto" panose="02000000000000000000" pitchFamily="2" charset="0"/>
              </a:rPr>
              <a:t>Conclusion</a:t>
            </a:r>
            <a:endParaRPr lang="en-GB" altLang="en-US" sz="4000" b="1" kern="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7976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C655A4-5A18-4340-A9DB-0864E4614A61}"/>
              </a:ext>
            </a:extLst>
          </p:cNvPr>
          <p:cNvSpPr txBox="1"/>
          <p:nvPr/>
        </p:nvSpPr>
        <p:spPr>
          <a:xfrm>
            <a:off x="1888477" y="1991867"/>
            <a:ext cx="7845939" cy="1938992"/>
          </a:xfrm>
          <a:prstGeom prst="rect">
            <a:avLst/>
          </a:prstGeom>
          <a:noFill/>
        </p:spPr>
        <p:txBody>
          <a:bodyPr wrap="square" rtlCol="0">
            <a:spAutoFit/>
          </a:bodyPr>
          <a:lstStyle/>
          <a:p>
            <a:pPr>
              <a:spcBef>
                <a:spcPct val="0"/>
              </a:spcBef>
              <a:buFontTx/>
              <a:buNone/>
            </a:pPr>
            <a:r>
              <a:rPr lang="en-US" altLang="en-US" sz="4000" b="1" dirty="0">
                <a:solidFill>
                  <a:schemeClr val="bg1"/>
                </a:solidFill>
                <a:latin typeface="Roboto" panose="02000000000000000000" pitchFamily="2" charset="0"/>
                <a:ea typeface="Roboto" panose="02000000000000000000" pitchFamily="2" charset="0"/>
                <a:cs typeface="Arial Unicode MS"/>
              </a:rPr>
              <a:t>Thankyou for listening</a:t>
            </a:r>
          </a:p>
          <a:p>
            <a:pPr>
              <a:spcBef>
                <a:spcPct val="0"/>
              </a:spcBef>
              <a:buFontTx/>
              <a:buNone/>
            </a:pPr>
            <a:r>
              <a:rPr lang="en-US" altLang="en-US" sz="4000" dirty="0">
                <a:solidFill>
                  <a:schemeClr val="bg1"/>
                </a:solidFill>
                <a:latin typeface="Roboto" panose="02000000000000000000" pitchFamily="2" charset="0"/>
                <a:ea typeface="Roboto" panose="02000000000000000000" pitchFamily="2" charset="0"/>
                <a:cs typeface="Arial Unicode MS"/>
              </a:rPr>
              <a:t>Do you have any questions?</a:t>
            </a:r>
          </a:p>
          <a:p>
            <a:pPr>
              <a:spcBef>
                <a:spcPct val="0"/>
              </a:spcBef>
              <a:buFontTx/>
              <a:buNone/>
            </a:pPr>
            <a:endParaRPr lang="en-GB" altLang="en-US" sz="4000" dirty="0">
              <a:solidFill>
                <a:schemeClr val="bg1"/>
              </a:solidFill>
              <a:latin typeface="Roboto" panose="02000000000000000000" pitchFamily="2" charset="0"/>
              <a:ea typeface="Roboto" panose="02000000000000000000" pitchFamily="2" charset="0"/>
              <a:cs typeface="Arial Unicode MS"/>
            </a:endParaRPr>
          </a:p>
        </p:txBody>
      </p:sp>
      <p:sp>
        <p:nvSpPr>
          <p:cNvPr id="5" name="TextBox 4">
            <a:extLst>
              <a:ext uri="{FF2B5EF4-FFF2-40B4-BE49-F238E27FC236}">
                <a16:creationId xmlns:a16="http://schemas.microsoft.com/office/drawing/2014/main" id="{F23102D4-F5B1-4C4E-87F3-9CF18C303D64}"/>
              </a:ext>
            </a:extLst>
          </p:cNvPr>
          <p:cNvSpPr txBox="1"/>
          <p:nvPr/>
        </p:nvSpPr>
        <p:spPr>
          <a:xfrm>
            <a:off x="1888477" y="3691875"/>
            <a:ext cx="7276833" cy="369332"/>
          </a:xfrm>
          <a:prstGeom prst="rect">
            <a:avLst/>
          </a:prstGeom>
          <a:noFill/>
        </p:spPr>
        <p:txBody>
          <a:bodyPr wrap="square" rtlCol="0">
            <a:spAutoFit/>
          </a:bodyPr>
          <a:lstStyle/>
          <a:p>
            <a:pPr>
              <a:spcBef>
                <a:spcPct val="0"/>
              </a:spcBef>
              <a:buFontTx/>
              <a:buNone/>
            </a:pPr>
            <a:r>
              <a:rPr lang="en-US" altLang="en-US" dirty="0">
                <a:solidFill>
                  <a:schemeClr val="bg1"/>
                </a:solidFill>
                <a:latin typeface="Roboto" panose="02000000000000000000" pitchFamily="2" charset="0"/>
                <a:ea typeface="Roboto" panose="02000000000000000000" pitchFamily="2" charset="0"/>
              </a:rPr>
              <a:t>Presentation by </a:t>
            </a:r>
            <a:r>
              <a:rPr lang="en-US" b="1" dirty="0">
                <a:solidFill>
                  <a:schemeClr val="bg1"/>
                </a:solidFill>
                <a:latin typeface="Roboto" panose="02000000000000000000" pitchFamily="2" charset="0"/>
                <a:ea typeface="Roboto" panose="02000000000000000000" pitchFamily="2" charset="0"/>
              </a:rPr>
              <a:t>Allan Findlow </a:t>
            </a:r>
            <a:endParaRPr lang="en-GB" altLang="en-US"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5013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C655A4-5A18-4340-A9DB-0864E4614A61}"/>
              </a:ext>
            </a:extLst>
          </p:cNvPr>
          <p:cNvSpPr txBox="1"/>
          <p:nvPr/>
        </p:nvSpPr>
        <p:spPr>
          <a:xfrm>
            <a:off x="1910677" y="1991867"/>
            <a:ext cx="8147723" cy="2554545"/>
          </a:xfrm>
          <a:prstGeom prst="rect">
            <a:avLst/>
          </a:prstGeom>
          <a:noFill/>
        </p:spPr>
        <p:txBody>
          <a:bodyPr wrap="square" rtlCol="0">
            <a:spAutoFit/>
          </a:bodyPr>
          <a:lstStyle/>
          <a:p>
            <a:pPr>
              <a:spcBef>
                <a:spcPct val="0"/>
              </a:spcBef>
              <a:buFontTx/>
              <a:buNone/>
            </a:pPr>
            <a:r>
              <a:rPr lang="en-US" altLang="en-US" sz="4000" dirty="0">
                <a:solidFill>
                  <a:schemeClr val="bg1"/>
                </a:solidFill>
                <a:latin typeface="Roboto" panose="02000000000000000000" pitchFamily="2" charset="0"/>
                <a:ea typeface="Roboto" panose="02000000000000000000" pitchFamily="2" charset="0"/>
                <a:cs typeface="Arial Unicode MS"/>
              </a:rPr>
              <a:t>“According to some estimates, the Internet of Things will add </a:t>
            </a:r>
            <a:r>
              <a:rPr lang="en-US" altLang="en-US" sz="4000" b="1" dirty="0">
                <a:solidFill>
                  <a:schemeClr val="bg1"/>
                </a:solidFill>
                <a:latin typeface="Roboto" panose="02000000000000000000" pitchFamily="2" charset="0"/>
                <a:ea typeface="Roboto" panose="02000000000000000000" pitchFamily="2" charset="0"/>
                <a:cs typeface="Arial Unicode MS"/>
              </a:rPr>
              <a:t>$10-$15 Trillion to global GDP </a:t>
            </a:r>
            <a:r>
              <a:rPr lang="en-US" altLang="en-US" sz="4000" dirty="0">
                <a:solidFill>
                  <a:schemeClr val="bg1"/>
                </a:solidFill>
                <a:latin typeface="Roboto" panose="02000000000000000000" pitchFamily="2" charset="0"/>
                <a:ea typeface="Roboto" panose="02000000000000000000" pitchFamily="2" charset="0"/>
                <a:cs typeface="Arial Unicode MS"/>
              </a:rPr>
              <a:t>in the next 20 years.”</a:t>
            </a:r>
            <a:endParaRPr lang="en-GB" altLang="en-US" sz="4000" dirty="0">
              <a:solidFill>
                <a:schemeClr val="bg1"/>
              </a:solidFill>
              <a:latin typeface="Roboto" panose="02000000000000000000" pitchFamily="2" charset="0"/>
              <a:ea typeface="Roboto" panose="02000000000000000000" pitchFamily="2" charset="0"/>
              <a:cs typeface="Arial Unicode MS"/>
            </a:endParaRPr>
          </a:p>
        </p:txBody>
      </p:sp>
      <p:sp>
        <p:nvSpPr>
          <p:cNvPr id="5" name="TextBox 4">
            <a:extLst>
              <a:ext uri="{FF2B5EF4-FFF2-40B4-BE49-F238E27FC236}">
                <a16:creationId xmlns:a16="http://schemas.microsoft.com/office/drawing/2014/main" id="{5C289038-527E-4592-922E-AB2BEC1B7441}"/>
              </a:ext>
            </a:extLst>
          </p:cNvPr>
          <p:cNvSpPr txBox="1"/>
          <p:nvPr/>
        </p:nvSpPr>
        <p:spPr>
          <a:xfrm>
            <a:off x="1910677" y="4916654"/>
            <a:ext cx="7276833" cy="338554"/>
          </a:xfrm>
          <a:prstGeom prst="rect">
            <a:avLst/>
          </a:prstGeom>
          <a:noFill/>
        </p:spPr>
        <p:txBody>
          <a:bodyPr wrap="square" rtlCol="0">
            <a:spAutoFit/>
          </a:bodyPr>
          <a:lstStyle/>
          <a:p>
            <a:pPr>
              <a:spcBef>
                <a:spcPct val="0"/>
              </a:spcBef>
              <a:buFontTx/>
              <a:buNone/>
            </a:pPr>
            <a:r>
              <a:rPr lang="en-US" altLang="en-US" sz="1600" b="1" dirty="0">
                <a:solidFill>
                  <a:schemeClr val="bg1"/>
                </a:solidFill>
                <a:latin typeface="Roboto" panose="02000000000000000000" pitchFamily="2" charset="0"/>
                <a:ea typeface="Roboto" panose="02000000000000000000" pitchFamily="2" charset="0"/>
              </a:rPr>
              <a:t>Bernard Marr </a:t>
            </a:r>
            <a:r>
              <a:rPr lang="en-US" altLang="en-US" sz="1600" dirty="0">
                <a:solidFill>
                  <a:schemeClr val="bg1"/>
                </a:solidFill>
                <a:latin typeface="Roboto" panose="02000000000000000000" pitchFamily="2" charset="0"/>
                <a:ea typeface="Roboto" panose="02000000000000000000" pitchFamily="2" charset="0"/>
              </a:rPr>
              <a:t>- Forbes, August 17</a:t>
            </a:r>
            <a:r>
              <a:rPr lang="en-US" altLang="en-US" sz="1600" baseline="30000" dirty="0">
                <a:solidFill>
                  <a:schemeClr val="bg1"/>
                </a:solidFill>
                <a:latin typeface="Roboto" panose="02000000000000000000" pitchFamily="2" charset="0"/>
                <a:ea typeface="Roboto" panose="02000000000000000000" pitchFamily="2" charset="0"/>
              </a:rPr>
              <a:t>th</a:t>
            </a:r>
            <a:r>
              <a:rPr lang="en-US" altLang="en-US" sz="1600" dirty="0">
                <a:solidFill>
                  <a:schemeClr val="bg1"/>
                </a:solidFill>
                <a:latin typeface="Roboto" panose="02000000000000000000" pitchFamily="2" charset="0"/>
                <a:ea typeface="Roboto" panose="02000000000000000000" pitchFamily="2" charset="0"/>
              </a:rPr>
              <a:t> 2015</a:t>
            </a:r>
            <a:endParaRPr lang="en-GB" altLang="en-US" sz="16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3754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8B9D3C-98A5-41B8-BB35-3D2E57530C84}"/>
              </a:ext>
            </a:extLst>
          </p:cNvPr>
          <p:cNvSpPr txBox="1"/>
          <p:nvPr/>
        </p:nvSpPr>
        <p:spPr>
          <a:xfrm>
            <a:off x="277087" y="1387480"/>
            <a:ext cx="5818913" cy="4524315"/>
          </a:xfrm>
          <a:prstGeom prst="rect">
            <a:avLst/>
          </a:prstGeom>
          <a:noFill/>
        </p:spPr>
        <p:txBody>
          <a:bodyPr wrap="square" rtlCol="0">
            <a:spAutoFit/>
          </a:bodyPr>
          <a:lstStyle/>
          <a:p>
            <a:pPr marL="285750" indent="-285750">
              <a:spcBef>
                <a:spcPct val="0"/>
              </a:spcBef>
              <a:buFont typeface="Arial" panose="020B0604020202020204" pitchFamily="34" charset="0"/>
              <a:buChar cha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Drive Management Services are a reliability services business, providing condition monitoring services and solutions for traditional industry sectors. </a:t>
            </a:r>
            <a:b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b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marL="285750" indent="-285750">
              <a:spcBef>
                <a:spcPct val="0"/>
              </a:spcBef>
              <a:buFont typeface="Arial" panose="020B0604020202020204" pitchFamily="34" charset="0"/>
              <a:buChar cha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We recognized in 2012 that the way we monitor assets was changing from conventional methods to those which are remote, interactive and non-intrusive.</a:t>
            </a:r>
            <a:b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b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marL="285750" indent="-285750">
              <a:spcBef>
                <a:spcPct val="0"/>
              </a:spcBef>
              <a:buFont typeface="Arial" panose="020B0604020202020204" pitchFamily="34" charset="0"/>
              <a:buChar cha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As a developer of fixed continuous monitoring systems, we believed the future was based on providing a first-class diagnostic service via the web / internet.</a:t>
            </a:r>
            <a:b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b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marL="285750" indent="-285750">
              <a:spcBef>
                <a:spcPct val="0"/>
              </a:spcBef>
              <a:buFont typeface="Arial" panose="020B0604020202020204" pitchFamily="34" charset="0"/>
              <a:buChar cha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In 2017 we partnered with a UK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ThingWorx</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integrator to develop a truly flexible and dynamic IoT solution. </a:t>
            </a:r>
          </a:p>
          <a:p>
            <a:pPr marL="285750" indent="-285750">
              <a:spcBef>
                <a:spcPct val="0"/>
              </a:spcBef>
              <a:buFont typeface="Arial" panose="020B0604020202020204" pitchFamily="34" charset="0"/>
              <a:buChar char="•"/>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marL="285750" indent="-285750">
              <a:spcBef>
                <a:spcPct val="0"/>
              </a:spcBef>
              <a:buFont typeface="Arial" panose="020B0604020202020204" pitchFamily="34" charset="0"/>
              <a:buChar cha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In 2019, DMS launched a new IoT platform named “DMS Asset Minder”, utilizing various sensors to monitor and deliver real time machine asset health.</a:t>
            </a:r>
          </a:p>
        </p:txBody>
      </p:sp>
      <p:sp>
        <p:nvSpPr>
          <p:cNvPr id="5" name="TextBox 4">
            <a:extLst>
              <a:ext uri="{FF2B5EF4-FFF2-40B4-BE49-F238E27FC236}">
                <a16:creationId xmlns:a16="http://schemas.microsoft.com/office/drawing/2014/main" id="{41645F35-B7EA-4BBB-B60E-20077088B51C}"/>
              </a:ext>
            </a:extLst>
          </p:cNvPr>
          <p:cNvSpPr txBox="1"/>
          <p:nvPr/>
        </p:nvSpPr>
        <p:spPr>
          <a:xfrm>
            <a:off x="277087" y="6001434"/>
            <a:ext cx="3829183" cy="292388"/>
          </a:xfrm>
          <a:prstGeom prst="rect">
            <a:avLst/>
          </a:prstGeom>
          <a:noFill/>
        </p:spPr>
        <p:txBody>
          <a:bodyPr wrap="square" rtlCol="0">
            <a:spAutoFit/>
          </a:bodyPr>
          <a:lstStyle/>
          <a:p>
            <a:pPr>
              <a:spcBef>
                <a:spcPct val="0"/>
              </a:spcBef>
              <a:buFontTx/>
              <a:buNone/>
            </a:pPr>
            <a:r>
              <a:rPr lang="en-US" altLang="en-US" sz="1300" b="1" dirty="0">
                <a:solidFill>
                  <a:schemeClr val="tx1">
                    <a:lumMod val="65000"/>
                    <a:lumOff val="35000"/>
                  </a:schemeClr>
                </a:solidFill>
                <a:latin typeface="Roboto" panose="02000000000000000000" pitchFamily="2" charset="0"/>
                <a:ea typeface="Roboto" panose="02000000000000000000" pitchFamily="2" charset="0"/>
              </a:rPr>
              <a:t>*Bernard Marr </a:t>
            </a:r>
            <a:r>
              <a:rPr lang="en-US" altLang="en-US" sz="1300" dirty="0">
                <a:solidFill>
                  <a:schemeClr val="tx1">
                    <a:lumMod val="65000"/>
                    <a:lumOff val="35000"/>
                  </a:schemeClr>
                </a:solidFill>
                <a:latin typeface="Roboto" panose="02000000000000000000" pitchFamily="2" charset="0"/>
                <a:ea typeface="Roboto" panose="02000000000000000000" pitchFamily="2" charset="0"/>
              </a:rPr>
              <a:t>- Forbes, August 17</a:t>
            </a:r>
            <a:r>
              <a:rPr lang="en-US" altLang="en-US" sz="1300" baseline="30000" dirty="0">
                <a:solidFill>
                  <a:schemeClr val="tx1">
                    <a:lumMod val="65000"/>
                    <a:lumOff val="35000"/>
                  </a:schemeClr>
                </a:solidFill>
                <a:latin typeface="Roboto" panose="02000000000000000000" pitchFamily="2" charset="0"/>
                <a:ea typeface="Roboto" panose="02000000000000000000" pitchFamily="2" charset="0"/>
              </a:rPr>
              <a:t>th</a:t>
            </a:r>
            <a:r>
              <a:rPr lang="en-US" altLang="en-US" sz="1300" dirty="0">
                <a:solidFill>
                  <a:schemeClr val="tx1">
                    <a:lumMod val="65000"/>
                    <a:lumOff val="35000"/>
                  </a:schemeClr>
                </a:solidFill>
                <a:latin typeface="Roboto" panose="02000000000000000000" pitchFamily="2" charset="0"/>
                <a:ea typeface="Roboto" panose="02000000000000000000" pitchFamily="2" charset="0"/>
              </a:rPr>
              <a:t> 2015</a:t>
            </a:r>
            <a:endParaRPr lang="en-GB" altLang="en-US" sz="1300" dirty="0">
              <a:solidFill>
                <a:schemeClr val="tx1">
                  <a:lumMod val="65000"/>
                  <a:lumOff val="35000"/>
                </a:schemeClr>
              </a:solidFill>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id="{E652505A-5B8D-4DC7-A114-03B806869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4226"/>
            <a:ext cx="1766431" cy="960757"/>
          </a:xfrm>
          <a:prstGeom prst="rect">
            <a:avLst/>
          </a:prstGeom>
        </p:spPr>
      </p:pic>
      <p:sp>
        <p:nvSpPr>
          <p:cNvPr id="16" name="TextBox 15">
            <a:extLst>
              <a:ext uri="{FF2B5EF4-FFF2-40B4-BE49-F238E27FC236}">
                <a16:creationId xmlns:a16="http://schemas.microsoft.com/office/drawing/2014/main" id="{B552540A-EB64-4612-A17D-BFD612850AE7}"/>
              </a:ext>
            </a:extLst>
          </p:cNvPr>
          <p:cNvSpPr txBox="1"/>
          <p:nvPr/>
        </p:nvSpPr>
        <p:spPr>
          <a:xfrm>
            <a:off x="6170601" y="1387481"/>
            <a:ext cx="4878931" cy="4647426"/>
          </a:xfrm>
          <a:prstGeom prst="rect">
            <a:avLst/>
          </a:prstGeom>
          <a:noFill/>
        </p:spPr>
        <p:txBody>
          <a:bodyPr wrap="square" rtlCol="0">
            <a:spAutoFit/>
          </a:bodyPr>
          <a:lstStyle/>
          <a:p>
            <a:pPr>
              <a:spcBef>
                <a:spcPct val="0"/>
              </a:spcBef>
              <a:buFontTx/>
              <a:buNone/>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Technology is affecting our lives from the way to we socially interact, shop for groceries and the way we use artificial intelligence to recreate history.*</a:t>
            </a:r>
            <a:b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b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a:spcBef>
                <a:spcPct val="0"/>
              </a:spcBef>
              <a:buFontTx/>
              <a:buNone/>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Smart sensors are now being fitted on fitness watches, central heating systems, door bell alarms &amp; now in industry on flow meters, pressure sensors, speed, temperature &amp; vibration.</a:t>
            </a:r>
          </a:p>
          <a:p>
            <a:pPr>
              <a:spcBef>
                <a:spcPct val="0"/>
              </a:spcBef>
              <a:buFontTx/>
              <a:buNone/>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key to success in all these areas of innovation, is to make the product:-</a:t>
            </a:r>
          </a:p>
          <a:p>
            <a:pPr>
              <a:spcBef>
                <a:spcPct val="0"/>
              </a:spcBef>
              <a:buFontTx/>
              <a:buNone/>
              <a:defRPr/>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marL="342900" indent="-34290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Easy to operate</a:t>
            </a:r>
          </a:p>
          <a:p>
            <a:pPr marL="342900" indent="-34290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Simple to install </a:t>
            </a:r>
          </a:p>
          <a:p>
            <a:pPr marL="342900" indent="-34290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Cost effective / value for money</a:t>
            </a:r>
          </a:p>
          <a:p>
            <a:pPr>
              <a:spcBef>
                <a:spcPct val="0"/>
              </a:spcBef>
              <a:buFontTx/>
              <a:buNone/>
              <a:defRPr/>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a:spcBef>
                <a:spcPct val="0"/>
              </a:spcBef>
              <a:defRPr/>
            </a:pPr>
            <a:r>
              <a:rPr lang="en-US" altLang="en-US" sz="2000" b="1" dirty="0">
                <a:solidFill>
                  <a:schemeClr val="tx1">
                    <a:lumMod val="65000"/>
                    <a:lumOff val="35000"/>
                  </a:schemeClr>
                </a:solidFill>
                <a:latin typeface="Roboto" panose="02000000000000000000" pitchFamily="2" charset="0"/>
                <a:ea typeface="Roboto" panose="02000000000000000000" pitchFamily="2" charset="0"/>
                <a:cs typeface="Arial Unicode MS"/>
              </a:rPr>
              <a:t>This is the challenge facing us, every day in the world of predictive maintenance.</a:t>
            </a:r>
            <a:endParaRPr lang="en-GB" altLang="en-US" sz="2000" b="1"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a:spcBef>
                <a:spcPct val="0"/>
              </a:spcBef>
              <a:buFontTx/>
              <a:buNone/>
              <a:defRPr/>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p:txBody>
      </p:sp>
      <p:sp>
        <p:nvSpPr>
          <p:cNvPr id="6" name="TextBox 5">
            <a:extLst>
              <a:ext uri="{FF2B5EF4-FFF2-40B4-BE49-F238E27FC236}">
                <a16:creationId xmlns:a16="http://schemas.microsoft.com/office/drawing/2014/main" id="{C71DACB7-EAF9-4401-A580-7AAAC0312CB9}"/>
              </a:ext>
            </a:extLst>
          </p:cNvPr>
          <p:cNvSpPr txBox="1"/>
          <p:nvPr/>
        </p:nvSpPr>
        <p:spPr>
          <a:xfrm>
            <a:off x="1888477" y="443761"/>
            <a:ext cx="9310660" cy="707886"/>
          </a:xfrm>
          <a:prstGeom prst="rect">
            <a:avLst/>
          </a:prstGeom>
          <a:noFill/>
        </p:spPr>
        <p:txBody>
          <a:bodyPr wrap="square" rtlCol="0">
            <a:spAutoFit/>
          </a:bodyPr>
          <a:lstStyle/>
          <a:p>
            <a:pPr>
              <a:defRPr/>
            </a:pPr>
            <a:r>
              <a:rPr lang="en-US" altLang="en-US" sz="4000" kern="0" dirty="0">
                <a:solidFill>
                  <a:schemeClr val="tx1">
                    <a:lumMod val="65000"/>
                    <a:lumOff val="35000"/>
                  </a:schemeClr>
                </a:solidFill>
                <a:latin typeface="Roboto" panose="02000000000000000000" pitchFamily="2" charset="0"/>
                <a:ea typeface="Roboto" panose="02000000000000000000" pitchFamily="2" charset="0"/>
              </a:rPr>
              <a:t>The World </a:t>
            </a:r>
            <a:r>
              <a:rPr lang="en-US" altLang="en-US" sz="4000" b="1" kern="0" dirty="0">
                <a:solidFill>
                  <a:srgbClr val="2D3C77"/>
                </a:solidFill>
                <a:latin typeface="Roboto" panose="02000000000000000000" pitchFamily="2" charset="0"/>
                <a:ea typeface="Roboto" panose="02000000000000000000" pitchFamily="2" charset="0"/>
              </a:rPr>
              <a:t>is constantly changing</a:t>
            </a:r>
            <a:endParaRPr lang="en-GB" altLang="en-US" sz="4000" b="1" kern="0" dirty="0">
              <a:solidFill>
                <a:srgbClr val="2D3C7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3601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4E998F-CD82-451F-B3B6-5C39DF060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4226"/>
            <a:ext cx="1766431" cy="960757"/>
          </a:xfrm>
          <a:prstGeom prst="rect">
            <a:avLst/>
          </a:prstGeom>
        </p:spPr>
      </p:pic>
      <p:sp>
        <p:nvSpPr>
          <p:cNvPr id="16" name="TextBox 15">
            <a:extLst>
              <a:ext uri="{FF2B5EF4-FFF2-40B4-BE49-F238E27FC236}">
                <a16:creationId xmlns:a16="http://schemas.microsoft.com/office/drawing/2014/main" id="{9E1BB795-47F4-4C1C-8635-99AF5942A88E}"/>
              </a:ext>
            </a:extLst>
          </p:cNvPr>
          <p:cNvSpPr txBox="1"/>
          <p:nvPr/>
        </p:nvSpPr>
        <p:spPr>
          <a:xfrm>
            <a:off x="1888477" y="443761"/>
            <a:ext cx="9513531" cy="707886"/>
          </a:xfrm>
          <a:prstGeom prst="rect">
            <a:avLst/>
          </a:prstGeom>
          <a:noFill/>
        </p:spPr>
        <p:txBody>
          <a:bodyPr wrap="square" rtlCol="0">
            <a:spAutoFit/>
          </a:bodyPr>
          <a:lstStyle/>
          <a:p>
            <a:pPr>
              <a:defRPr/>
            </a:pPr>
            <a:r>
              <a:rPr lang="en-US" altLang="en-US" sz="4000" kern="0" dirty="0">
                <a:solidFill>
                  <a:schemeClr val="tx1">
                    <a:lumMod val="65000"/>
                    <a:lumOff val="35000"/>
                  </a:schemeClr>
                </a:solidFill>
                <a:latin typeface="Roboto" panose="02000000000000000000" pitchFamily="2" charset="0"/>
                <a:ea typeface="Roboto" panose="02000000000000000000" pitchFamily="2" charset="0"/>
              </a:rPr>
              <a:t>What is the </a:t>
            </a:r>
            <a:r>
              <a:rPr lang="en-US" altLang="en-US" sz="4000" b="1" kern="0" dirty="0">
                <a:solidFill>
                  <a:srgbClr val="2D3C77"/>
                </a:solidFill>
                <a:latin typeface="Roboto" panose="02000000000000000000" pitchFamily="2" charset="0"/>
                <a:ea typeface="Roboto" panose="02000000000000000000" pitchFamily="2" charset="0"/>
              </a:rPr>
              <a:t>Internet of Things</a:t>
            </a:r>
            <a:r>
              <a:rPr lang="en-US" altLang="en-US" sz="4000" kern="0" dirty="0">
                <a:solidFill>
                  <a:schemeClr val="tx1">
                    <a:lumMod val="65000"/>
                    <a:lumOff val="35000"/>
                  </a:schemeClr>
                </a:solidFill>
                <a:latin typeface="Roboto" panose="02000000000000000000" pitchFamily="2" charset="0"/>
                <a:ea typeface="Roboto" panose="02000000000000000000" pitchFamily="2" charset="0"/>
              </a:rPr>
              <a:t>?</a:t>
            </a:r>
            <a:endParaRPr lang="en-GB" altLang="en-US" sz="4000" b="1" kern="0" dirty="0">
              <a:solidFill>
                <a:srgbClr val="2D3C77"/>
              </a:solidFill>
              <a:latin typeface="Roboto" panose="02000000000000000000" pitchFamily="2" charset="0"/>
              <a:ea typeface="Roboto" panose="02000000000000000000" pitchFamily="2" charset="0"/>
            </a:endParaRPr>
          </a:p>
        </p:txBody>
      </p:sp>
      <p:sp>
        <p:nvSpPr>
          <p:cNvPr id="57" name="TextBox 56">
            <a:extLst>
              <a:ext uri="{FF2B5EF4-FFF2-40B4-BE49-F238E27FC236}">
                <a16:creationId xmlns:a16="http://schemas.microsoft.com/office/drawing/2014/main" id="{DB9A5E6D-9437-463B-84DB-E75E05F0651D}"/>
              </a:ext>
            </a:extLst>
          </p:cNvPr>
          <p:cNvSpPr txBox="1"/>
          <p:nvPr/>
        </p:nvSpPr>
        <p:spPr>
          <a:xfrm>
            <a:off x="321848" y="1387481"/>
            <a:ext cx="11080160" cy="1815882"/>
          </a:xfrm>
          <a:prstGeom prst="rect">
            <a:avLst/>
          </a:prstGeom>
          <a:noFill/>
        </p:spPr>
        <p:txBody>
          <a:bodyPr wrap="square" rtlCol="0">
            <a:spAutoFit/>
          </a:bodyPr>
          <a:lstStyle/>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Internet of Things(IoT) is the network of physical objects, devices, vehicles, buildings and other items which are embedded with electronics, software, sensors, and network connectivity, which enables these objects to collect and exchange data.</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Internet of Things allows objects to be sensed and controlled remotely across an existing network infrastructure, creating opportunities for more-direct integration between the physical world and computer-based systems, resulting in improved efficiency, accuracy and economic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benefit.It</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is estimated that IoT will consist of almost 50 billion objects by 2020.</a:t>
            </a:r>
          </a:p>
        </p:txBody>
      </p:sp>
      <p:pic>
        <p:nvPicPr>
          <p:cNvPr id="1026" name="Picture 2">
            <a:extLst>
              <a:ext uri="{FF2B5EF4-FFF2-40B4-BE49-F238E27FC236}">
                <a16:creationId xmlns:a16="http://schemas.microsoft.com/office/drawing/2014/main" id="{5C08F0BC-1ADD-439A-A995-54D863F42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848" y="3246965"/>
            <a:ext cx="6613207" cy="292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57">
            <a:extLst>
              <a:ext uri="{FF2B5EF4-FFF2-40B4-BE49-F238E27FC236}">
                <a16:creationId xmlns:a16="http://schemas.microsoft.com/office/drawing/2014/main" id="{425E9C72-CBC2-4B06-986C-500D80FC58A2}"/>
              </a:ext>
            </a:extLst>
          </p:cNvPr>
          <p:cNvSpPr txBox="1"/>
          <p:nvPr/>
        </p:nvSpPr>
        <p:spPr>
          <a:xfrm>
            <a:off x="7011191" y="4172258"/>
            <a:ext cx="3848593" cy="1077218"/>
          </a:xfrm>
          <a:prstGeom prst="rect">
            <a:avLst/>
          </a:prstGeom>
          <a:noFill/>
        </p:spPr>
        <p:txBody>
          <a:bodyPr wrap="square" rtlCol="0">
            <a:spAutoFit/>
          </a:bodyPr>
          <a:lstStyle/>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world of IoT will enable us as a specialist business to transition very easily from the predictive phase into the prescriptive phase.</a:t>
            </a:r>
          </a:p>
        </p:txBody>
      </p:sp>
    </p:spTree>
    <p:extLst>
      <p:ext uri="{BB962C8B-B14F-4D97-AF65-F5344CB8AC3E}">
        <p14:creationId xmlns:p14="http://schemas.microsoft.com/office/powerpoint/2010/main" val="22677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8B9D3C-98A5-41B8-BB35-3D2E57530C84}"/>
              </a:ext>
            </a:extLst>
          </p:cNvPr>
          <p:cNvSpPr txBox="1"/>
          <p:nvPr/>
        </p:nvSpPr>
        <p:spPr>
          <a:xfrm>
            <a:off x="321849" y="1387481"/>
            <a:ext cx="8215976" cy="3785652"/>
          </a:xfrm>
          <a:prstGeom prst="rect">
            <a:avLst/>
          </a:prstGeom>
          <a:noFill/>
        </p:spPr>
        <p:txBody>
          <a:bodyPr wrap="square" rtlCol="0">
            <a:spAutoFit/>
          </a:bodyPr>
          <a:lstStyle/>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DMS were invited to work with a UK specialist fuel pumping company to closely monitor and assess the performance of their critical multi-stage pumps. </a:t>
            </a:r>
          </a:p>
          <a:p>
            <a:pPr>
              <a:spcBef>
                <a:spcPct val="0"/>
              </a:spcBef>
              <a:buFontTx/>
              <a:buNone/>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Following a number of serious failures in the last 12 months on a number of their UK sites, the client decided that they needed to find a better solution and somehow implement a reliable live condition-based monitoring system with full diagnostic support. This was the challenge that they set DMS. </a:t>
            </a:r>
          </a:p>
          <a:p>
            <a:pPr>
              <a:spcBef>
                <a:spcPct val="0"/>
              </a:spcBef>
              <a:buFontTx/>
              <a:buNone/>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client was looking for the following requirements:</a:t>
            </a:r>
          </a:p>
          <a:p>
            <a:pPr>
              <a:spcBef>
                <a:spcPct val="0"/>
              </a:spcBef>
              <a:buFontTx/>
              <a:buNone/>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marL="285750" indent="-285750">
              <a:spcBef>
                <a:spcPct val="0"/>
              </a:spcBef>
              <a:buFont typeface="Arial" panose="020B0604020202020204" pitchFamily="34" charset="0"/>
              <a:buChar cha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Continuous “24 hours a day” monitoring</a:t>
            </a:r>
          </a:p>
          <a:p>
            <a:pPr marL="285750" indent="-285750">
              <a:spcBef>
                <a:spcPct val="0"/>
              </a:spcBef>
              <a:buFont typeface="Arial" panose="020B0604020202020204" pitchFamily="34" charset="0"/>
              <a:buChar cha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Multi-level complex alarms</a:t>
            </a:r>
          </a:p>
          <a:p>
            <a:pPr marL="285750" indent="-285750">
              <a:spcBef>
                <a:spcPct val="0"/>
              </a:spcBef>
              <a:buFont typeface="Arial" panose="020B0604020202020204" pitchFamily="34" charset="0"/>
              <a:buChar cha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Wireless communication</a:t>
            </a:r>
          </a:p>
          <a:p>
            <a:pPr marL="285750" indent="-285750">
              <a:spcBef>
                <a:spcPct val="0"/>
              </a:spcBef>
              <a:buFont typeface="Arial" panose="020B0604020202020204" pitchFamily="34" charset="0"/>
              <a:buChar cha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ATEX environment hardware</a:t>
            </a:r>
          </a:p>
          <a:p>
            <a:pPr marL="285750" indent="-285750">
              <a:spcBef>
                <a:spcPct val="0"/>
              </a:spcBef>
              <a:buFont typeface="Arial" panose="020B0604020202020204" pitchFamily="34" charset="0"/>
              <a:buChar cha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Remote diagnostics delivered in “real time”</a:t>
            </a:r>
          </a:p>
          <a:p>
            <a:pPr marL="285750" indent="-285750">
              <a:spcBef>
                <a:spcPct val="0"/>
              </a:spcBef>
              <a:buFont typeface="Arial" panose="020B0604020202020204" pitchFamily="34" charset="0"/>
              <a:buChar cha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Automated alerts</a:t>
            </a:r>
          </a:p>
        </p:txBody>
      </p:sp>
      <p:pic>
        <p:nvPicPr>
          <p:cNvPr id="12" name="Picture 11">
            <a:extLst>
              <a:ext uri="{FF2B5EF4-FFF2-40B4-BE49-F238E27FC236}">
                <a16:creationId xmlns:a16="http://schemas.microsoft.com/office/drawing/2014/main" id="{E652505A-5B8D-4DC7-A114-03B806869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4226"/>
            <a:ext cx="1766431" cy="960757"/>
          </a:xfrm>
          <a:prstGeom prst="rect">
            <a:avLst/>
          </a:prstGeom>
        </p:spPr>
      </p:pic>
      <p:sp>
        <p:nvSpPr>
          <p:cNvPr id="6" name="TextBox 5">
            <a:extLst>
              <a:ext uri="{FF2B5EF4-FFF2-40B4-BE49-F238E27FC236}">
                <a16:creationId xmlns:a16="http://schemas.microsoft.com/office/drawing/2014/main" id="{687BA3C5-EA0F-4328-9181-E72C08F13EE9}"/>
              </a:ext>
            </a:extLst>
          </p:cNvPr>
          <p:cNvSpPr txBox="1"/>
          <p:nvPr/>
        </p:nvSpPr>
        <p:spPr>
          <a:xfrm>
            <a:off x="1888478" y="443761"/>
            <a:ext cx="7276833" cy="707886"/>
          </a:xfrm>
          <a:prstGeom prst="rect">
            <a:avLst/>
          </a:prstGeom>
          <a:noFill/>
        </p:spPr>
        <p:txBody>
          <a:bodyPr wrap="square" rtlCol="0">
            <a:spAutoFit/>
          </a:bodyPr>
          <a:lstStyle/>
          <a:p>
            <a:pPr>
              <a:defRPr/>
            </a:pPr>
            <a:r>
              <a:rPr lang="en-US" altLang="en-US" sz="4000" b="1" kern="0" dirty="0">
                <a:solidFill>
                  <a:schemeClr val="tx1">
                    <a:lumMod val="65000"/>
                    <a:lumOff val="35000"/>
                  </a:schemeClr>
                </a:solidFill>
                <a:latin typeface="Roboto" panose="02000000000000000000" pitchFamily="2" charset="0"/>
                <a:ea typeface="Roboto" panose="02000000000000000000" pitchFamily="2" charset="0"/>
              </a:rPr>
              <a:t>The Challenge &amp; Requirements</a:t>
            </a:r>
            <a:endParaRPr lang="en-GB" altLang="en-US" sz="4000" b="1" kern="0" dirty="0">
              <a:solidFill>
                <a:srgbClr val="2D3C7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3344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9FE7D9-63E8-4652-9D6B-125D934AD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13" y="1727315"/>
            <a:ext cx="9838944" cy="2340864"/>
          </a:xfrm>
          <a:prstGeom prst="rect">
            <a:avLst/>
          </a:prstGeom>
        </p:spPr>
      </p:pic>
      <p:sp>
        <p:nvSpPr>
          <p:cNvPr id="9" name="TextBox 8">
            <a:extLst>
              <a:ext uri="{FF2B5EF4-FFF2-40B4-BE49-F238E27FC236}">
                <a16:creationId xmlns:a16="http://schemas.microsoft.com/office/drawing/2014/main" id="{696B4B9E-3AB3-4203-AE1B-66CEDC677B6E}"/>
              </a:ext>
            </a:extLst>
          </p:cNvPr>
          <p:cNvSpPr txBox="1"/>
          <p:nvPr/>
        </p:nvSpPr>
        <p:spPr>
          <a:xfrm>
            <a:off x="1888477" y="443761"/>
            <a:ext cx="8950759" cy="707886"/>
          </a:xfrm>
          <a:prstGeom prst="rect">
            <a:avLst/>
          </a:prstGeom>
          <a:noFill/>
        </p:spPr>
        <p:txBody>
          <a:bodyPr wrap="square" rtlCol="0">
            <a:spAutoFit/>
          </a:bodyPr>
          <a:lstStyle/>
          <a:p>
            <a:pPr>
              <a:defRPr/>
            </a:pPr>
            <a:r>
              <a:rPr lang="en-US" altLang="en-US" sz="4000" kern="0" dirty="0" err="1">
                <a:solidFill>
                  <a:schemeClr val="tx1">
                    <a:lumMod val="65000"/>
                    <a:lumOff val="35000"/>
                  </a:schemeClr>
                </a:solidFill>
                <a:latin typeface="Roboto" panose="02000000000000000000" pitchFamily="2" charset="0"/>
                <a:ea typeface="Roboto" panose="02000000000000000000" pitchFamily="2" charset="0"/>
              </a:rPr>
              <a:t>MachineGuard</a:t>
            </a:r>
            <a:r>
              <a:rPr lang="en-US" altLang="en-US" sz="4000" kern="0" dirty="0">
                <a:solidFill>
                  <a:schemeClr val="tx1">
                    <a:lumMod val="65000"/>
                    <a:lumOff val="35000"/>
                  </a:schemeClr>
                </a:solidFill>
                <a:latin typeface="Roboto" panose="02000000000000000000" pitchFamily="2" charset="0"/>
                <a:ea typeface="Roboto" panose="02000000000000000000" pitchFamily="2" charset="0"/>
              </a:rPr>
              <a:t> </a:t>
            </a:r>
            <a:r>
              <a:rPr lang="en-US" altLang="en-US" sz="4000" b="1" kern="0" dirty="0">
                <a:solidFill>
                  <a:srgbClr val="2D3C77"/>
                </a:solidFill>
                <a:latin typeface="Roboto" panose="02000000000000000000" pitchFamily="2" charset="0"/>
                <a:ea typeface="Roboto" panose="02000000000000000000" pitchFamily="2" charset="0"/>
              </a:rPr>
              <a:t>The Future but Now!</a:t>
            </a:r>
            <a:endParaRPr lang="en-GB" altLang="en-US" sz="4000" b="1" kern="0" dirty="0">
              <a:solidFill>
                <a:srgbClr val="2D3C77"/>
              </a:solidFill>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236E2B89-D9D7-42D9-8367-85638A4269D1}"/>
              </a:ext>
            </a:extLst>
          </p:cNvPr>
          <p:cNvSpPr txBox="1"/>
          <p:nvPr/>
        </p:nvSpPr>
        <p:spPr>
          <a:xfrm>
            <a:off x="1063599" y="1567773"/>
            <a:ext cx="2090759" cy="323165"/>
          </a:xfrm>
          <a:prstGeom prst="rect">
            <a:avLst/>
          </a:prstGeom>
          <a:noFill/>
        </p:spPr>
        <p:txBody>
          <a:bodyPr wrap="square" rtlCol="0">
            <a:spAutoFit/>
          </a:bodyPr>
          <a:lstStyle/>
          <a:p>
            <a:pPr algn="ctr">
              <a:spcBef>
                <a:spcPct val="0"/>
              </a:spcBef>
              <a:buFontTx/>
              <a:buNone/>
            </a:pPr>
            <a:r>
              <a:rPr lang="en-US" altLang="en-US" sz="1500" dirty="0">
                <a:solidFill>
                  <a:schemeClr val="tx1">
                    <a:lumMod val="65000"/>
                    <a:lumOff val="35000"/>
                  </a:schemeClr>
                </a:solidFill>
                <a:latin typeface="Roboto" panose="02000000000000000000" pitchFamily="2" charset="0"/>
                <a:ea typeface="Roboto" panose="02000000000000000000" pitchFamily="2" charset="0"/>
              </a:rPr>
              <a:t>Gateway &amp; Enclosure</a:t>
            </a:r>
            <a:endParaRPr lang="en-GB" altLang="en-US" sz="1500" dirty="0">
              <a:solidFill>
                <a:schemeClr val="tx1">
                  <a:lumMod val="65000"/>
                  <a:lumOff val="35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06EC9994-55B9-4A84-B3BF-BE0F5DBEE1CC}"/>
              </a:ext>
            </a:extLst>
          </p:cNvPr>
          <p:cNvSpPr txBox="1"/>
          <p:nvPr/>
        </p:nvSpPr>
        <p:spPr>
          <a:xfrm>
            <a:off x="4301694" y="1565733"/>
            <a:ext cx="3021183" cy="323165"/>
          </a:xfrm>
          <a:prstGeom prst="rect">
            <a:avLst/>
          </a:prstGeom>
          <a:noFill/>
        </p:spPr>
        <p:txBody>
          <a:bodyPr wrap="square" rtlCol="0">
            <a:spAutoFit/>
          </a:bodyPr>
          <a:lstStyle/>
          <a:p>
            <a:pPr algn="ctr">
              <a:spcBef>
                <a:spcPct val="0"/>
              </a:spcBef>
              <a:buFontTx/>
              <a:buNone/>
            </a:pPr>
            <a:r>
              <a:rPr lang="en-US" altLang="en-US" sz="1500" dirty="0">
                <a:solidFill>
                  <a:schemeClr val="tx1">
                    <a:lumMod val="65000"/>
                    <a:lumOff val="35000"/>
                  </a:schemeClr>
                </a:solidFill>
                <a:latin typeface="Roboto" panose="02000000000000000000" pitchFamily="2" charset="0"/>
                <a:ea typeface="Roboto" panose="02000000000000000000" pitchFamily="2" charset="0"/>
              </a:rPr>
              <a:t>Bluetooth Accelerometer</a:t>
            </a:r>
            <a:endParaRPr lang="en-GB" altLang="en-US" sz="1500" dirty="0">
              <a:solidFill>
                <a:schemeClr val="tx1">
                  <a:lumMod val="65000"/>
                  <a:lumOff val="35000"/>
                </a:schemeClr>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12B75F71-2BE2-46C2-80B5-F1960D28A321}"/>
              </a:ext>
            </a:extLst>
          </p:cNvPr>
          <p:cNvSpPr txBox="1"/>
          <p:nvPr/>
        </p:nvSpPr>
        <p:spPr>
          <a:xfrm>
            <a:off x="8199933" y="1573938"/>
            <a:ext cx="3021183" cy="323165"/>
          </a:xfrm>
          <a:prstGeom prst="rect">
            <a:avLst/>
          </a:prstGeom>
          <a:noFill/>
        </p:spPr>
        <p:txBody>
          <a:bodyPr wrap="square" rtlCol="0">
            <a:spAutoFit/>
          </a:bodyPr>
          <a:lstStyle/>
          <a:p>
            <a:pPr algn="ctr">
              <a:spcBef>
                <a:spcPct val="0"/>
              </a:spcBef>
              <a:buFontTx/>
              <a:buNone/>
            </a:pPr>
            <a:r>
              <a:rPr lang="en-US" altLang="en-US" sz="1500" dirty="0">
                <a:solidFill>
                  <a:schemeClr val="tx1">
                    <a:lumMod val="65000"/>
                    <a:lumOff val="35000"/>
                  </a:schemeClr>
                </a:solidFill>
                <a:latin typeface="Roboto" panose="02000000000000000000" pitchFamily="2" charset="0"/>
                <a:ea typeface="Roboto" panose="02000000000000000000" pitchFamily="2" charset="0"/>
              </a:rPr>
              <a:t>Asset</a:t>
            </a:r>
            <a:endParaRPr lang="en-GB" altLang="en-US" sz="1500" dirty="0">
              <a:solidFill>
                <a:schemeClr val="tx1">
                  <a:lumMod val="65000"/>
                  <a:lumOff val="35000"/>
                </a:schemeClr>
              </a:solidFill>
              <a:latin typeface="Roboto" panose="02000000000000000000" pitchFamily="2" charset="0"/>
              <a:ea typeface="Roboto" panose="02000000000000000000" pitchFamily="2" charset="0"/>
            </a:endParaRPr>
          </a:p>
        </p:txBody>
      </p:sp>
      <p:pic>
        <p:nvPicPr>
          <p:cNvPr id="19" name="Picture 18">
            <a:extLst>
              <a:ext uri="{FF2B5EF4-FFF2-40B4-BE49-F238E27FC236}">
                <a16:creationId xmlns:a16="http://schemas.microsoft.com/office/drawing/2014/main" id="{53514C06-3161-4E2F-9F19-6A2646E87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599" y="3505246"/>
            <a:ext cx="8792308" cy="2107568"/>
          </a:xfrm>
          <a:prstGeom prst="rect">
            <a:avLst/>
          </a:prstGeom>
        </p:spPr>
      </p:pic>
      <p:pic>
        <p:nvPicPr>
          <p:cNvPr id="22" name="Picture 21">
            <a:extLst>
              <a:ext uri="{FF2B5EF4-FFF2-40B4-BE49-F238E27FC236}">
                <a16:creationId xmlns:a16="http://schemas.microsoft.com/office/drawing/2014/main" id="{8B2684C1-DEEA-4923-8CD0-9D9EC59CC6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3996" y="3107870"/>
            <a:ext cx="590550" cy="838200"/>
          </a:xfrm>
          <a:prstGeom prst="rect">
            <a:avLst/>
          </a:prstGeom>
        </p:spPr>
      </p:pic>
      <p:sp>
        <p:nvSpPr>
          <p:cNvPr id="23" name="TextBox 22">
            <a:extLst>
              <a:ext uri="{FF2B5EF4-FFF2-40B4-BE49-F238E27FC236}">
                <a16:creationId xmlns:a16="http://schemas.microsoft.com/office/drawing/2014/main" id="{25691860-A94E-4046-A0BD-2AF89AA17719}"/>
              </a:ext>
            </a:extLst>
          </p:cNvPr>
          <p:cNvSpPr txBox="1"/>
          <p:nvPr/>
        </p:nvSpPr>
        <p:spPr>
          <a:xfrm>
            <a:off x="2670103" y="5515175"/>
            <a:ext cx="3021183" cy="323165"/>
          </a:xfrm>
          <a:prstGeom prst="rect">
            <a:avLst/>
          </a:prstGeom>
          <a:noFill/>
        </p:spPr>
        <p:txBody>
          <a:bodyPr wrap="square" rtlCol="0">
            <a:spAutoFit/>
          </a:bodyPr>
          <a:lstStyle/>
          <a:p>
            <a:pPr algn="ctr">
              <a:spcBef>
                <a:spcPct val="0"/>
              </a:spcBef>
              <a:buFontTx/>
              <a:buNone/>
            </a:pPr>
            <a:r>
              <a:rPr lang="en-US" altLang="en-US" sz="1500" dirty="0">
                <a:solidFill>
                  <a:schemeClr val="tx1">
                    <a:lumMod val="65000"/>
                    <a:lumOff val="35000"/>
                  </a:schemeClr>
                </a:solidFill>
                <a:latin typeface="Roboto" panose="02000000000000000000" pitchFamily="2" charset="0"/>
                <a:ea typeface="Roboto" panose="02000000000000000000" pitchFamily="2" charset="0"/>
              </a:rPr>
              <a:t>View Trends</a:t>
            </a:r>
            <a:endParaRPr lang="en-GB" altLang="en-US" sz="1500" dirty="0">
              <a:solidFill>
                <a:schemeClr val="tx1">
                  <a:lumMod val="65000"/>
                  <a:lumOff val="35000"/>
                </a:schemeClr>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916951AA-6605-438B-AAFB-2472B19E67A0}"/>
              </a:ext>
            </a:extLst>
          </p:cNvPr>
          <p:cNvSpPr txBox="1"/>
          <p:nvPr/>
        </p:nvSpPr>
        <p:spPr>
          <a:xfrm>
            <a:off x="7005510" y="5515175"/>
            <a:ext cx="3021183" cy="323165"/>
          </a:xfrm>
          <a:prstGeom prst="rect">
            <a:avLst/>
          </a:prstGeom>
          <a:noFill/>
        </p:spPr>
        <p:txBody>
          <a:bodyPr wrap="square" rtlCol="0">
            <a:spAutoFit/>
          </a:bodyPr>
          <a:lstStyle/>
          <a:p>
            <a:pPr algn="ctr">
              <a:spcBef>
                <a:spcPct val="0"/>
              </a:spcBef>
              <a:buFontTx/>
              <a:buNone/>
            </a:pPr>
            <a:r>
              <a:rPr lang="en-US" altLang="en-US" sz="1500" dirty="0">
                <a:solidFill>
                  <a:schemeClr val="tx1">
                    <a:lumMod val="65000"/>
                    <a:lumOff val="35000"/>
                  </a:schemeClr>
                </a:solidFill>
                <a:latin typeface="Roboto" panose="02000000000000000000" pitchFamily="2" charset="0"/>
                <a:ea typeface="Roboto" panose="02000000000000000000" pitchFamily="2" charset="0"/>
              </a:rPr>
              <a:t>View Spectra</a:t>
            </a:r>
            <a:endParaRPr lang="en-GB" altLang="en-US" sz="1500" dirty="0">
              <a:solidFill>
                <a:schemeClr val="tx1">
                  <a:lumMod val="65000"/>
                  <a:lumOff val="35000"/>
                </a:schemeClr>
              </a:solidFill>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id="{DE4E998F-CD82-451F-B3B6-5C39DF0609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54226"/>
            <a:ext cx="1766431" cy="960757"/>
          </a:xfrm>
          <a:prstGeom prst="rect">
            <a:avLst/>
          </a:prstGeom>
        </p:spPr>
      </p:pic>
    </p:spTree>
    <p:extLst>
      <p:ext uri="{BB962C8B-B14F-4D97-AF65-F5344CB8AC3E}">
        <p14:creationId xmlns:p14="http://schemas.microsoft.com/office/powerpoint/2010/main" val="327165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52505A-5B8D-4DC7-A114-03B806869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54226"/>
            <a:ext cx="1766431" cy="960757"/>
          </a:xfrm>
          <a:prstGeom prst="rect">
            <a:avLst/>
          </a:prstGeom>
        </p:spPr>
      </p:pic>
      <p:sp>
        <p:nvSpPr>
          <p:cNvPr id="7" name="TextBox 6">
            <a:extLst>
              <a:ext uri="{FF2B5EF4-FFF2-40B4-BE49-F238E27FC236}">
                <a16:creationId xmlns:a16="http://schemas.microsoft.com/office/drawing/2014/main" id="{4A9E1C05-4581-444D-903A-3395D01E93F0}"/>
              </a:ext>
            </a:extLst>
          </p:cNvPr>
          <p:cNvSpPr txBox="1"/>
          <p:nvPr/>
        </p:nvSpPr>
        <p:spPr>
          <a:xfrm>
            <a:off x="1888478" y="443761"/>
            <a:ext cx="9517458" cy="707886"/>
          </a:xfrm>
          <a:prstGeom prst="rect">
            <a:avLst/>
          </a:prstGeom>
          <a:noFill/>
        </p:spPr>
        <p:txBody>
          <a:bodyPr wrap="square" rtlCol="0">
            <a:spAutoFit/>
          </a:bodyPr>
          <a:lstStyle/>
          <a:p>
            <a:pPr>
              <a:defRPr/>
            </a:pPr>
            <a:r>
              <a:rPr lang="en-US" altLang="en-US" sz="4000" b="1" kern="0" dirty="0">
                <a:solidFill>
                  <a:schemeClr val="tx1">
                    <a:lumMod val="65000"/>
                    <a:lumOff val="35000"/>
                  </a:schemeClr>
                </a:solidFill>
                <a:latin typeface="Roboto" panose="02000000000000000000" pitchFamily="2" charset="0"/>
                <a:ea typeface="Roboto" panose="02000000000000000000" pitchFamily="2" charset="0"/>
              </a:rPr>
              <a:t>Case Study – Fuel Depot Pump Details</a:t>
            </a:r>
            <a:endParaRPr lang="en-GB" altLang="en-US" sz="4000" b="1" kern="0" dirty="0">
              <a:solidFill>
                <a:srgbClr val="2D3C77"/>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465582AF-74B0-4859-B655-B86D86ADB040}"/>
              </a:ext>
            </a:extLst>
          </p:cNvPr>
          <p:cNvSpPr txBox="1"/>
          <p:nvPr/>
        </p:nvSpPr>
        <p:spPr>
          <a:xfrm>
            <a:off x="1191802" y="1202909"/>
            <a:ext cx="10541285" cy="1323439"/>
          </a:xfrm>
          <a:prstGeom prst="rect">
            <a:avLst/>
          </a:prstGeom>
          <a:noFill/>
        </p:spPr>
        <p:txBody>
          <a:bodyPr wrap="square" rtlCol="0">
            <a:spAutoFit/>
          </a:bodyPr>
          <a:lstStyle/>
          <a:p>
            <a:pPr>
              <a:spcBef>
                <a:spcPct val="0"/>
              </a:spcBef>
              <a:buFontTx/>
              <a:buNone/>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application detailed below is what the equipment was installed on, and this consists of the following:-</a:t>
            </a:r>
          </a:p>
          <a:p>
            <a:pPr>
              <a:spcBef>
                <a:spcPct val="0"/>
              </a:spcBef>
              <a:buFontTx/>
              <a:buNone/>
              <a:defRPr/>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a:spcBef>
                <a:spcPct val="0"/>
              </a:spcBef>
              <a:buFontTx/>
              <a:buNone/>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David Brown 8 stage multi-stage pump, ref:- 6X811B type MSD-D, 2198 ft Head, 1248 GPM (white metal thrust &amp; radial bearings)</a:t>
            </a:r>
          </a:p>
          <a:p>
            <a:pPr>
              <a:spcBef>
                <a:spcPct val="0"/>
              </a:spcBef>
              <a:buFontTx/>
              <a:buNone/>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Parsons Peebles 820.0kW, 2965rpm (two pole) HV 3.3kV foot mounted motor (white metal bearings)</a:t>
            </a:r>
          </a:p>
        </p:txBody>
      </p:sp>
      <p:pic>
        <p:nvPicPr>
          <p:cNvPr id="5" name="Picture 4" descr="A picture containing outdoor, building, truck, street&#10;&#10;Description automatically generated">
            <a:extLst>
              <a:ext uri="{FF2B5EF4-FFF2-40B4-BE49-F238E27FC236}">
                <a16:creationId xmlns:a16="http://schemas.microsoft.com/office/drawing/2014/main" id="{12CEA29B-9A62-42A8-B8E3-762B30A57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772569"/>
            <a:ext cx="4461401" cy="3346051"/>
          </a:xfrm>
          <a:prstGeom prst="rect">
            <a:avLst/>
          </a:prstGeom>
          <a:ln w="19050">
            <a:solidFill>
              <a:schemeClr val="tx1"/>
            </a:solidFill>
          </a:ln>
        </p:spPr>
      </p:pic>
      <p:pic>
        <p:nvPicPr>
          <p:cNvPr id="3" name="Picture 2" descr="A picture containing outdoor, building, grass, sitting&#10;&#10;Description automatically generated">
            <a:extLst>
              <a:ext uri="{FF2B5EF4-FFF2-40B4-BE49-F238E27FC236}">
                <a16:creationId xmlns:a16="http://schemas.microsoft.com/office/drawing/2014/main" id="{006B3D8B-7D4B-40D0-AB15-051B143EC1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1802" y="2772569"/>
            <a:ext cx="4461401" cy="3346051"/>
          </a:xfrm>
          <a:prstGeom prst="rect">
            <a:avLst/>
          </a:prstGeom>
          <a:ln w="19050">
            <a:solidFill>
              <a:schemeClr val="tx1"/>
            </a:solidFill>
          </a:ln>
        </p:spPr>
      </p:pic>
    </p:spTree>
    <p:extLst>
      <p:ext uri="{BB962C8B-B14F-4D97-AF65-F5344CB8AC3E}">
        <p14:creationId xmlns:p14="http://schemas.microsoft.com/office/powerpoint/2010/main" val="391566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52505A-5B8D-4DC7-A114-03B806869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4226"/>
            <a:ext cx="1766431" cy="960757"/>
          </a:xfrm>
          <a:prstGeom prst="rect">
            <a:avLst/>
          </a:prstGeom>
        </p:spPr>
      </p:pic>
      <p:sp>
        <p:nvSpPr>
          <p:cNvPr id="5" name="TextBox 4">
            <a:extLst>
              <a:ext uri="{FF2B5EF4-FFF2-40B4-BE49-F238E27FC236}">
                <a16:creationId xmlns:a16="http://schemas.microsoft.com/office/drawing/2014/main" id="{F7CFF120-1015-4894-ABD5-CC5641358CF3}"/>
              </a:ext>
            </a:extLst>
          </p:cNvPr>
          <p:cNvSpPr txBox="1"/>
          <p:nvPr/>
        </p:nvSpPr>
        <p:spPr>
          <a:xfrm>
            <a:off x="1888478" y="443761"/>
            <a:ext cx="7276833" cy="707886"/>
          </a:xfrm>
          <a:prstGeom prst="rect">
            <a:avLst/>
          </a:prstGeom>
          <a:noFill/>
        </p:spPr>
        <p:txBody>
          <a:bodyPr wrap="square" rtlCol="0">
            <a:spAutoFit/>
          </a:bodyPr>
          <a:lstStyle/>
          <a:p>
            <a:pPr>
              <a:defRPr/>
            </a:pPr>
            <a:r>
              <a:rPr lang="en-US" altLang="en-US" sz="4000" b="1" kern="0" dirty="0">
                <a:solidFill>
                  <a:schemeClr val="tx1">
                    <a:lumMod val="65000"/>
                    <a:lumOff val="35000"/>
                  </a:schemeClr>
                </a:solidFill>
                <a:latin typeface="Roboto" panose="02000000000000000000" pitchFamily="2" charset="0"/>
                <a:ea typeface="Roboto" panose="02000000000000000000" pitchFamily="2" charset="0"/>
              </a:rPr>
              <a:t>Hardware &amp; Platform Details</a:t>
            </a:r>
            <a:endParaRPr lang="en-GB" altLang="en-US" sz="4000" b="1" kern="0" dirty="0">
              <a:solidFill>
                <a:srgbClr val="2D3C77"/>
              </a:solidFill>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20D0A153-1C9C-4F23-BD79-BA0D451D0D64}"/>
              </a:ext>
            </a:extLst>
          </p:cNvPr>
          <p:cNvSpPr txBox="1"/>
          <p:nvPr/>
        </p:nvSpPr>
        <p:spPr>
          <a:xfrm>
            <a:off x="321848" y="1314983"/>
            <a:ext cx="8678314" cy="5016758"/>
          </a:xfrm>
          <a:prstGeom prst="rect">
            <a:avLst/>
          </a:prstGeom>
          <a:noFill/>
        </p:spPr>
        <p:txBody>
          <a:bodyPr wrap="square" rtlCol="0">
            <a:spAutoFit/>
          </a:bodyPr>
          <a:lstStyle/>
          <a:p>
            <a:pPr>
              <a:spcBef>
                <a:spcPct val="0"/>
              </a:spcBef>
              <a:buFontTx/>
              <a:buNone/>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Asset Minder platform is written in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ThingWorx</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and was developed by the UK’s leading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ThingWorx</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intergrator</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 InVMA Ltd based in Chesterfield.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ThingWorx</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is an industrial innovation suite from PTC Corporation. </a:t>
            </a:r>
          </a:p>
          <a:p>
            <a:pPr>
              <a:spcBef>
                <a:spcPct val="0"/>
              </a:spcBef>
              <a:buFontTx/>
              <a:buNone/>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PTC and Microsoft have partnered to use the scalability of Azure with the deployment speed of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ThingWorx</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to provide a secure and scalable platform, which delivers and;</a:t>
            </a:r>
          </a:p>
          <a:p>
            <a:pPr>
              <a:spcBef>
                <a:spcPct val="0"/>
              </a:spcBef>
              <a:buFontTx/>
              <a:buNone/>
              <a:defRPr/>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marL="285750" indent="-28575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Monitors IoT endpoints and event streams</a:t>
            </a:r>
          </a:p>
          <a:p>
            <a:pPr marL="285750" indent="-28575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Supports a variety of manufacturer and industry proprietary protocols.</a:t>
            </a:r>
          </a:p>
          <a:p>
            <a:pPr marL="285750" indent="-28575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Analyses data at the edge and in the cloud</a:t>
            </a:r>
          </a:p>
          <a:p>
            <a:pPr marL="285750" indent="-28575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Integrates and engages IT and OT systems in data sharing and consumption</a:t>
            </a:r>
          </a:p>
          <a:p>
            <a:pPr marL="285750" indent="-28575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Enables application development and deployment</a:t>
            </a:r>
          </a:p>
          <a:p>
            <a:pPr marL="285750" indent="-28575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Enrich and supplement OT functions for improved asset management life cycle strategies and processes</a:t>
            </a:r>
          </a:p>
          <a:p>
            <a:pPr>
              <a:spcBef>
                <a:spcPct val="0"/>
              </a:spcBef>
              <a:buFontTx/>
              <a:buNone/>
              <a:defRPr/>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a:spcBef>
                <a:spcPct val="0"/>
              </a:spcBef>
              <a:buFontTx/>
              <a:buNone/>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MachineGuard</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and Asset Minder installation uses various industrial gateways, from various manufacturers, along with a variety of sensors. These sensors include;</a:t>
            </a:r>
          </a:p>
          <a:p>
            <a:pPr marL="285750" indent="-285750">
              <a:spcBef>
                <a:spcPct val="0"/>
              </a:spcBef>
              <a:buFont typeface="Arial" panose="020B0604020202020204" pitchFamily="34" charset="0"/>
              <a:buChar char="•"/>
              <a:defRPr/>
            </a:pP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BlueTooth</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accelerometers (in this case study)</a:t>
            </a:r>
          </a:p>
          <a:p>
            <a:pPr marL="285750" indent="-28575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Oil Quality &amp; Temperature sensors</a:t>
            </a:r>
          </a:p>
          <a:p>
            <a:pPr marL="285750" indent="-28575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Electrical Signature analysis units</a:t>
            </a:r>
          </a:p>
          <a:p>
            <a:pPr marL="285750" indent="-28575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Most instrumentation and sensors</a:t>
            </a:r>
          </a:p>
        </p:txBody>
      </p:sp>
    </p:spTree>
    <p:extLst>
      <p:ext uri="{BB962C8B-B14F-4D97-AF65-F5344CB8AC3E}">
        <p14:creationId xmlns:p14="http://schemas.microsoft.com/office/powerpoint/2010/main" val="333944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8B9D3C-98A5-41B8-BB35-3D2E57530C84}"/>
              </a:ext>
            </a:extLst>
          </p:cNvPr>
          <p:cNvSpPr txBox="1"/>
          <p:nvPr/>
        </p:nvSpPr>
        <p:spPr>
          <a:xfrm>
            <a:off x="321848" y="1314983"/>
            <a:ext cx="5774151" cy="5016758"/>
          </a:xfrm>
          <a:prstGeom prst="rect">
            <a:avLst/>
          </a:prstGeom>
          <a:noFill/>
        </p:spPr>
        <p:txBody>
          <a:bodyPr wrap="square" rtlCol="0">
            <a:spAutoFit/>
          </a:bodyPr>
          <a:lstStyle/>
          <a:p>
            <a:pPr>
              <a:spcBef>
                <a:spcPct val="0"/>
              </a:spcBef>
              <a:buFontTx/>
              <a:buNone/>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MachineGuard</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and Asset Minder installation uses predominantly the Dell Edge 3000 series gateways.</a:t>
            </a:r>
          </a:p>
          <a:p>
            <a:pPr>
              <a:spcBef>
                <a:spcPct val="0"/>
              </a:spcBef>
              <a:buFontTx/>
              <a:buNone/>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Other Gateway products are available on request, such as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Technexion</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and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Aplicon</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a:t>
            </a:r>
          </a:p>
          <a:p>
            <a:pPr>
              <a:spcBef>
                <a:spcPct val="0"/>
              </a:spcBef>
              <a:buFontTx/>
              <a:buNone/>
              <a:defRPr/>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a:spcBef>
                <a:spcPct val="0"/>
              </a:spcBef>
              <a:buFontTx/>
              <a:buNone/>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Dell Gateways are preconfigured using Kepware &amp; Ubuntu, enabling remote connectivity and the capability to amend configurations and additions.</a:t>
            </a:r>
          </a:p>
          <a:p>
            <a:pPr>
              <a:spcBef>
                <a:spcPct val="0"/>
              </a:spcBef>
              <a:buFontTx/>
              <a:buNone/>
              <a:defRPr/>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a:spcBef>
                <a:spcPct val="0"/>
              </a:spcBef>
              <a:buFontTx/>
              <a:buNone/>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stainless steel IP67 rated enclosures, supplied are completely assembled with MCB, 24V or 110V power supply, lockable external isolator,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WiFi</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antenna (c/w SMA extension) and a series of GSM / GPRS antennas manufactured by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Siretta</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a:t>
            </a:r>
          </a:p>
          <a:p>
            <a:pPr>
              <a:spcBef>
                <a:spcPct val="0"/>
              </a:spcBef>
              <a:buFontTx/>
              <a:buNone/>
              <a:defRPr/>
            </a:pPr>
            <a:endPar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endParaRPr>
          </a:p>
          <a:p>
            <a:pPr marL="285750" indent="-28575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Temperature range -30</a:t>
            </a:r>
            <a:r>
              <a:rPr lang="en-US" altLang="en-US" sz="1600" baseline="30000" dirty="0">
                <a:solidFill>
                  <a:schemeClr val="tx1">
                    <a:lumMod val="65000"/>
                    <a:lumOff val="35000"/>
                  </a:schemeClr>
                </a:solidFill>
                <a:latin typeface="Roboto" panose="02000000000000000000" pitchFamily="2" charset="0"/>
                <a:ea typeface="Roboto" panose="02000000000000000000" pitchFamily="2" charset="0"/>
                <a:cs typeface="Arial Unicode MS"/>
              </a:rPr>
              <a:t>o</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C to +70</a:t>
            </a:r>
            <a:r>
              <a:rPr lang="en-US" altLang="en-US" sz="1600" baseline="30000" dirty="0">
                <a:solidFill>
                  <a:schemeClr val="tx1">
                    <a:lumMod val="65000"/>
                    <a:lumOff val="35000"/>
                  </a:schemeClr>
                </a:solidFill>
                <a:latin typeface="Roboto" panose="02000000000000000000" pitchFamily="2" charset="0"/>
                <a:ea typeface="Roboto" panose="02000000000000000000" pitchFamily="2" charset="0"/>
                <a:cs typeface="Arial Unicode MS"/>
              </a:rPr>
              <a:t>o</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C</a:t>
            </a:r>
          </a:p>
          <a:p>
            <a:pPr marL="285750" indent="-28575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most reliable gateway in the market with highest MTBF</a:t>
            </a:r>
          </a:p>
          <a:p>
            <a:pPr marL="285750" indent="-285750">
              <a:spcBef>
                <a:spcPct val="0"/>
              </a:spcBef>
              <a:buFont typeface="Arial" panose="020B0604020202020204" pitchFamily="34" charset="0"/>
              <a:buChar char="•"/>
              <a:defRPr/>
            </a:pP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The Gateway is capable of communicating with 299 </a:t>
            </a:r>
            <a:r>
              <a:rPr lang="en-US" altLang="en-US" sz="1600" dirty="0" err="1">
                <a:solidFill>
                  <a:schemeClr val="tx1">
                    <a:lumMod val="65000"/>
                    <a:lumOff val="35000"/>
                  </a:schemeClr>
                </a:solidFill>
                <a:latin typeface="Roboto" panose="02000000000000000000" pitchFamily="2" charset="0"/>
                <a:ea typeface="Roboto" panose="02000000000000000000" pitchFamily="2" charset="0"/>
                <a:cs typeface="Arial Unicode MS"/>
              </a:rPr>
              <a:t>BluVib</a:t>
            </a:r>
            <a:r>
              <a:rPr lang="en-US" altLang="en-US" sz="1600" dirty="0">
                <a:solidFill>
                  <a:schemeClr val="tx1">
                    <a:lumMod val="65000"/>
                    <a:lumOff val="35000"/>
                  </a:schemeClr>
                </a:solidFill>
                <a:latin typeface="Roboto" panose="02000000000000000000" pitchFamily="2" charset="0"/>
                <a:ea typeface="Roboto" panose="02000000000000000000" pitchFamily="2" charset="0"/>
                <a:cs typeface="Arial Unicode MS"/>
              </a:rPr>
              <a:t> accelerometers</a:t>
            </a:r>
          </a:p>
        </p:txBody>
      </p:sp>
      <p:pic>
        <p:nvPicPr>
          <p:cNvPr id="12" name="Picture 11">
            <a:extLst>
              <a:ext uri="{FF2B5EF4-FFF2-40B4-BE49-F238E27FC236}">
                <a16:creationId xmlns:a16="http://schemas.microsoft.com/office/drawing/2014/main" id="{E652505A-5B8D-4DC7-A114-03B806869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4226"/>
            <a:ext cx="1766431" cy="960757"/>
          </a:xfrm>
          <a:prstGeom prst="rect">
            <a:avLst/>
          </a:prstGeom>
        </p:spPr>
      </p:pic>
      <p:sp>
        <p:nvSpPr>
          <p:cNvPr id="5" name="TextBox 4">
            <a:extLst>
              <a:ext uri="{FF2B5EF4-FFF2-40B4-BE49-F238E27FC236}">
                <a16:creationId xmlns:a16="http://schemas.microsoft.com/office/drawing/2014/main" id="{9EB3654B-6D50-47D2-8982-E87E8936F460}"/>
              </a:ext>
            </a:extLst>
          </p:cNvPr>
          <p:cNvSpPr txBox="1"/>
          <p:nvPr/>
        </p:nvSpPr>
        <p:spPr>
          <a:xfrm>
            <a:off x="1888478" y="443761"/>
            <a:ext cx="7276833" cy="707886"/>
          </a:xfrm>
          <a:prstGeom prst="rect">
            <a:avLst/>
          </a:prstGeom>
          <a:noFill/>
        </p:spPr>
        <p:txBody>
          <a:bodyPr wrap="square" rtlCol="0">
            <a:spAutoFit/>
          </a:bodyPr>
          <a:lstStyle/>
          <a:p>
            <a:pPr>
              <a:defRPr/>
            </a:pPr>
            <a:r>
              <a:rPr lang="en-US" altLang="en-US" sz="4000" b="1" kern="0" dirty="0">
                <a:solidFill>
                  <a:schemeClr val="tx1">
                    <a:lumMod val="65000"/>
                    <a:lumOff val="35000"/>
                  </a:schemeClr>
                </a:solidFill>
                <a:latin typeface="Roboto" panose="02000000000000000000" pitchFamily="2" charset="0"/>
                <a:ea typeface="Roboto" panose="02000000000000000000" pitchFamily="2" charset="0"/>
              </a:rPr>
              <a:t>Gateway Enclosures</a:t>
            </a:r>
            <a:endParaRPr lang="en-GB" altLang="en-US" sz="4000" b="1" kern="0" dirty="0">
              <a:solidFill>
                <a:srgbClr val="2D3C77"/>
              </a:solidFill>
              <a:latin typeface="Roboto" panose="02000000000000000000" pitchFamily="2" charset="0"/>
              <a:ea typeface="Roboto" panose="02000000000000000000" pitchFamily="2" charset="0"/>
            </a:endParaRPr>
          </a:p>
        </p:txBody>
      </p:sp>
      <p:pic>
        <p:nvPicPr>
          <p:cNvPr id="4098" name="Picture 6">
            <a:extLst>
              <a:ext uri="{FF2B5EF4-FFF2-40B4-BE49-F238E27FC236}">
                <a16:creationId xmlns:a16="http://schemas.microsoft.com/office/drawing/2014/main" id="{08A54DCB-F61D-4B16-BE73-8BDF947D8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324" y="1151647"/>
            <a:ext cx="1784350" cy="23812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9" name="Picture 7">
            <a:extLst>
              <a:ext uri="{FF2B5EF4-FFF2-40B4-BE49-F238E27FC236}">
                <a16:creationId xmlns:a16="http://schemas.microsoft.com/office/drawing/2014/main" id="{36B999E1-2288-4A0F-96E8-5F1FEB847A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696233"/>
            <a:ext cx="3175000" cy="2368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61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48C8EE91A448E4699866659BA2C3A18" ma:contentTypeVersion="6" ma:contentTypeDescription="Create a new document." ma:contentTypeScope="" ma:versionID="9538869788dc3a2a3ba6476f09f8a2a0">
  <xsd:schema xmlns:xsd="http://www.w3.org/2001/XMLSchema" xmlns:xs="http://www.w3.org/2001/XMLSchema" xmlns:p="http://schemas.microsoft.com/office/2006/metadata/properties" xmlns:ns1="http://schemas.microsoft.com/sharepoint/v3" xmlns:ns2="4b917d71-ddc7-4834-b451-d6ea8c27d013" xmlns:ns3="49477dd2-c6c6-46cd-89c2-bf93931358b0" targetNamespace="http://schemas.microsoft.com/office/2006/metadata/properties" ma:root="true" ma:fieldsID="12aab5911bb94f098163de5007808ab2" ns1:_="" ns2:_="" ns3:_="">
    <xsd:import namespace="http://schemas.microsoft.com/sharepoint/v3"/>
    <xsd:import namespace="4b917d71-ddc7-4834-b451-d6ea8c27d013"/>
    <xsd:import namespace="49477dd2-c6c6-46cd-89c2-bf93931358b0"/>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917d71-ddc7-4834-b451-d6ea8c27d0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477dd2-c6c6-46cd-89c2-bf93931358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7C597D-55CD-47F6-A7C9-7B9257C862B7}">
  <ds:schemaRefs>
    <ds:schemaRef ds:uri="http://schemas.microsoft.com/sharepoint/v3/contenttype/forms"/>
  </ds:schemaRefs>
</ds:datastoreItem>
</file>

<file path=customXml/itemProps2.xml><?xml version="1.0" encoding="utf-8"?>
<ds:datastoreItem xmlns:ds="http://schemas.openxmlformats.org/officeDocument/2006/customXml" ds:itemID="{78471D9B-4CB2-4A40-BF48-E1A429F9E445}">
  <ds:schemaRefs>
    <ds:schemaRef ds:uri="4b917d71-ddc7-4834-b451-d6ea8c27d013"/>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9477dd2-c6c6-46cd-89c2-bf93931358b0"/>
    <ds:schemaRef ds:uri="http://www.w3.org/XML/1998/namespace"/>
    <ds:schemaRef ds:uri="http://purl.org/dc/dcmitype/"/>
  </ds:schemaRefs>
</ds:datastoreItem>
</file>

<file path=customXml/itemProps3.xml><?xml version="1.0" encoding="utf-8"?>
<ds:datastoreItem xmlns:ds="http://schemas.openxmlformats.org/officeDocument/2006/customXml" ds:itemID="{A467954E-CDD9-49EB-B4D0-C198F03FA3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b917d71-ddc7-4834-b451-d6ea8c27d013"/>
    <ds:schemaRef ds:uri="49477dd2-c6c6-46cd-89c2-bf93931358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2595</TotalTime>
  <Words>1846</Words>
  <Application>Microsoft Office PowerPoint</Application>
  <PresentationFormat>Widescreen</PresentationFormat>
  <Paragraphs>140</Paragraphs>
  <Slides>17</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&amp; Accreditations</dc:title>
  <dc:creator>Mike Danks</dc:creator>
  <cp:lastModifiedBy>Karen Cambridge</cp:lastModifiedBy>
  <cp:revision>173</cp:revision>
  <dcterms:created xsi:type="dcterms:W3CDTF">2019-05-29T12:15:41Z</dcterms:created>
  <dcterms:modified xsi:type="dcterms:W3CDTF">2021-06-17T09:47:41Z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0x010100148C8EE91A448E4699866659BA2C3A18</vt:lpwstr>
  </property>
</Properties>
</file>